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29"/>
  </p:notesMasterIdLst>
  <p:sldIdLst>
    <p:sldId id="256" r:id="rId2"/>
    <p:sldId id="257" r:id="rId3"/>
    <p:sldId id="258" r:id="rId4"/>
    <p:sldId id="259" r:id="rId5"/>
    <p:sldId id="260" r:id="rId6"/>
    <p:sldId id="261" r:id="rId7"/>
    <p:sldId id="284" r:id="rId8"/>
    <p:sldId id="290" r:id="rId9"/>
    <p:sldId id="267" r:id="rId10"/>
    <p:sldId id="320" r:id="rId11"/>
    <p:sldId id="294" r:id="rId12"/>
    <p:sldId id="273" r:id="rId13"/>
    <p:sldId id="274" r:id="rId14"/>
    <p:sldId id="301" r:id="rId15"/>
    <p:sldId id="303" r:id="rId16"/>
    <p:sldId id="324" r:id="rId17"/>
    <p:sldId id="271" r:id="rId18"/>
    <p:sldId id="277" r:id="rId19"/>
    <p:sldId id="307" r:id="rId20"/>
    <p:sldId id="323" r:id="rId21"/>
    <p:sldId id="308" r:id="rId22"/>
    <p:sldId id="321" r:id="rId23"/>
    <p:sldId id="325" r:id="rId24"/>
    <p:sldId id="322" r:id="rId25"/>
    <p:sldId id="280" r:id="rId26"/>
    <p:sldId id="319" r:id="rId27"/>
    <p:sldId id="326" r:id="rId2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EE97E41-4E41-FA44-9B6A-A935A29E76A3}">
          <p14:sldIdLst>
            <p14:sldId id="256"/>
            <p14:sldId id="257"/>
            <p14:sldId id="258"/>
            <p14:sldId id="259"/>
            <p14:sldId id="260"/>
            <p14:sldId id="261"/>
            <p14:sldId id="284"/>
            <p14:sldId id="290"/>
            <p14:sldId id="267"/>
            <p14:sldId id="320"/>
            <p14:sldId id="294"/>
            <p14:sldId id="273"/>
            <p14:sldId id="274"/>
            <p14:sldId id="301"/>
            <p14:sldId id="303"/>
            <p14:sldId id="324"/>
            <p14:sldId id="271"/>
            <p14:sldId id="277"/>
            <p14:sldId id="307"/>
            <p14:sldId id="323"/>
            <p14:sldId id="308"/>
            <p14:sldId id="321"/>
            <p14:sldId id="325"/>
            <p14:sldId id="322"/>
            <p14:sldId id="280"/>
            <p14:sldId id="319"/>
            <p14:sldId id="32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E0BB"/>
    <a:srgbClr val="0D42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473"/>
    <p:restoredTop sz="75041"/>
  </p:normalViewPr>
  <p:slideViewPr>
    <p:cSldViewPr snapToGrid="0" snapToObjects="1">
      <p:cViewPr varScale="1">
        <p:scale>
          <a:sx n="77" d="100"/>
          <a:sy n="77" d="100"/>
        </p:scale>
        <p:origin x="18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Dean (staff)" userId="d8747312-ac52-4b4d-9ae4-1e15c3e0516b" providerId="ADAL" clId="{7BA75CEB-EE2E-C548-A53D-70138DA8A1B3}"/>
    <pc:docChg chg="custSel addSld modSld sldOrd modSection">
      <pc:chgData name="Laura Dean (staff)" userId="d8747312-ac52-4b4d-9ae4-1e15c3e0516b" providerId="ADAL" clId="{7BA75CEB-EE2E-C548-A53D-70138DA8A1B3}" dt="2024-08-13T10:59:26.543" v="3907" actId="1076"/>
      <pc:docMkLst>
        <pc:docMk/>
      </pc:docMkLst>
      <pc:sldChg chg="addSp modSp mod">
        <pc:chgData name="Laura Dean (staff)" userId="d8747312-ac52-4b4d-9ae4-1e15c3e0516b" providerId="ADAL" clId="{7BA75CEB-EE2E-C548-A53D-70138DA8A1B3}" dt="2024-07-16T14:35:47.288" v="25" actId="1076"/>
        <pc:sldMkLst>
          <pc:docMk/>
          <pc:sldMk cId="1324704085" sldId="256"/>
        </pc:sldMkLst>
        <pc:spChg chg="add mod">
          <ac:chgData name="Laura Dean (staff)" userId="d8747312-ac52-4b4d-9ae4-1e15c3e0516b" providerId="ADAL" clId="{7BA75CEB-EE2E-C548-A53D-70138DA8A1B3}" dt="2024-07-16T14:35:47.288" v="25" actId="1076"/>
          <ac:spMkLst>
            <pc:docMk/>
            <pc:sldMk cId="1324704085" sldId="256"/>
            <ac:spMk id="2" creationId="{B51CC630-13C4-2A76-FACF-1DE3DB9DEBC2}"/>
          </ac:spMkLst>
        </pc:spChg>
        <pc:picChg chg="mod">
          <ac:chgData name="Laura Dean (staff)" userId="d8747312-ac52-4b4d-9ae4-1e15c3e0516b" providerId="ADAL" clId="{7BA75CEB-EE2E-C548-A53D-70138DA8A1B3}" dt="2024-07-16T14:35:07.018" v="1" actId="1076"/>
          <ac:picMkLst>
            <pc:docMk/>
            <pc:sldMk cId="1324704085" sldId="256"/>
            <ac:picMk id="27" creationId="{D519EEAB-2DA5-4AB9-C3B0-AF1A0FCCDCA3}"/>
          </ac:picMkLst>
        </pc:picChg>
      </pc:sldChg>
      <pc:sldChg chg="modSp mod">
        <pc:chgData name="Laura Dean (staff)" userId="d8747312-ac52-4b4d-9ae4-1e15c3e0516b" providerId="ADAL" clId="{7BA75CEB-EE2E-C548-A53D-70138DA8A1B3}" dt="2024-08-13T10:55:32.352" v="3679" actId="20577"/>
        <pc:sldMkLst>
          <pc:docMk/>
          <pc:sldMk cId="2490087292" sldId="290"/>
        </pc:sldMkLst>
        <pc:spChg chg="mod">
          <ac:chgData name="Laura Dean (staff)" userId="d8747312-ac52-4b4d-9ae4-1e15c3e0516b" providerId="ADAL" clId="{7BA75CEB-EE2E-C548-A53D-70138DA8A1B3}" dt="2024-08-13T10:55:32.352" v="3679" actId="20577"/>
          <ac:spMkLst>
            <pc:docMk/>
            <pc:sldMk cId="2490087292" sldId="290"/>
            <ac:spMk id="6" creationId="{5DEA437D-FDE1-354A-BE20-F25886CC3030}"/>
          </ac:spMkLst>
        </pc:spChg>
      </pc:sldChg>
      <pc:sldChg chg="add">
        <pc:chgData name="Laura Dean (staff)" userId="d8747312-ac52-4b4d-9ae4-1e15c3e0516b" providerId="ADAL" clId="{7BA75CEB-EE2E-C548-A53D-70138DA8A1B3}" dt="2024-07-24T09:24:12.491" v="26"/>
        <pc:sldMkLst>
          <pc:docMk/>
          <pc:sldMk cId="451913280" sldId="301"/>
        </pc:sldMkLst>
      </pc:sldChg>
      <pc:sldChg chg="modSp add mod">
        <pc:chgData name="Laura Dean (staff)" userId="d8747312-ac52-4b4d-9ae4-1e15c3e0516b" providerId="ADAL" clId="{7BA75CEB-EE2E-C548-A53D-70138DA8A1B3}" dt="2024-08-13T09:28:04.404" v="2677" actId="113"/>
        <pc:sldMkLst>
          <pc:docMk/>
          <pc:sldMk cId="2253427824" sldId="303"/>
        </pc:sldMkLst>
        <pc:spChg chg="mod">
          <ac:chgData name="Laura Dean (staff)" userId="d8747312-ac52-4b4d-9ae4-1e15c3e0516b" providerId="ADAL" clId="{7BA75CEB-EE2E-C548-A53D-70138DA8A1B3}" dt="2024-08-13T09:28:04.404" v="2677" actId="113"/>
          <ac:spMkLst>
            <pc:docMk/>
            <pc:sldMk cId="2253427824" sldId="303"/>
            <ac:spMk id="4" creationId="{F5CD0D06-AA20-82DB-AD65-16480F897A8C}"/>
          </ac:spMkLst>
        </pc:spChg>
      </pc:sldChg>
      <pc:sldChg chg="addSp delSp modSp mod">
        <pc:chgData name="Laura Dean (staff)" userId="d8747312-ac52-4b4d-9ae4-1e15c3e0516b" providerId="ADAL" clId="{7BA75CEB-EE2E-C548-A53D-70138DA8A1B3}" dt="2024-08-13T09:27:32.844" v="2676" actId="1076"/>
        <pc:sldMkLst>
          <pc:docMk/>
          <pc:sldMk cId="2789914220" sldId="307"/>
        </pc:sldMkLst>
        <pc:spChg chg="mod">
          <ac:chgData name="Laura Dean (staff)" userId="d8747312-ac52-4b4d-9ae4-1e15c3e0516b" providerId="ADAL" clId="{7BA75CEB-EE2E-C548-A53D-70138DA8A1B3}" dt="2024-08-13T09:27:32.844" v="2676" actId="1076"/>
          <ac:spMkLst>
            <pc:docMk/>
            <pc:sldMk cId="2789914220" sldId="307"/>
            <ac:spMk id="3" creationId="{F0D29C0A-29C0-F740-94FE-6D2A943F85F9}"/>
          </ac:spMkLst>
        </pc:spChg>
        <pc:spChg chg="del">
          <ac:chgData name="Laura Dean (staff)" userId="d8747312-ac52-4b4d-9ae4-1e15c3e0516b" providerId="ADAL" clId="{7BA75CEB-EE2E-C548-A53D-70138DA8A1B3}" dt="2024-08-13T09:21:22.102" v="2170" actId="478"/>
          <ac:spMkLst>
            <pc:docMk/>
            <pc:sldMk cId="2789914220" sldId="307"/>
            <ac:spMk id="6" creationId="{D961B960-C184-4C47-A30F-26C45C712481}"/>
          </ac:spMkLst>
        </pc:spChg>
        <pc:spChg chg="del">
          <ac:chgData name="Laura Dean (staff)" userId="d8747312-ac52-4b4d-9ae4-1e15c3e0516b" providerId="ADAL" clId="{7BA75CEB-EE2E-C548-A53D-70138DA8A1B3}" dt="2024-08-13T09:21:25.275" v="2171" actId="478"/>
          <ac:spMkLst>
            <pc:docMk/>
            <pc:sldMk cId="2789914220" sldId="307"/>
            <ac:spMk id="7" creationId="{280F330C-3888-2940-8E80-4BFEF03CCE9D}"/>
          </ac:spMkLst>
        </pc:spChg>
        <pc:spChg chg="del">
          <ac:chgData name="Laura Dean (staff)" userId="d8747312-ac52-4b4d-9ae4-1e15c3e0516b" providerId="ADAL" clId="{7BA75CEB-EE2E-C548-A53D-70138DA8A1B3}" dt="2024-08-13T09:21:20.257" v="2169" actId="478"/>
          <ac:spMkLst>
            <pc:docMk/>
            <pc:sldMk cId="2789914220" sldId="307"/>
            <ac:spMk id="8" creationId="{5E570722-D95A-B44F-A15A-6AC08959617D}"/>
          </ac:spMkLst>
        </pc:spChg>
        <pc:spChg chg="del">
          <ac:chgData name="Laura Dean (staff)" userId="d8747312-ac52-4b4d-9ae4-1e15c3e0516b" providerId="ADAL" clId="{7BA75CEB-EE2E-C548-A53D-70138DA8A1B3}" dt="2024-08-13T09:21:17.652" v="2168" actId="478"/>
          <ac:spMkLst>
            <pc:docMk/>
            <pc:sldMk cId="2789914220" sldId="307"/>
            <ac:spMk id="9" creationId="{869DDCBF-C5A5-0544-AC54-042E679A9545}"/>
          </ac:spMkLst>
        </pc:spChg>
        <pc:picChg chg="add mod">
          <ac:chgData name="Laura Dean (staff)" userId="d8747312-ac52-4b4d-9ae4-1e15c3e0516b" providerId="ADAL" clId="{7BA75CEB-EE2E-C548-A53D-70138DA8A1B3}" dt="2024-08-13T09:26:30.928" v="2654" actId="1076"/>
          <ac:picMkLst>
            <pc:docMk/>
            <pc:sldMk cId="2789914220" sldId="307"/>
            <ac:picMk id="1026" creationId="{B4C33484-F1D9-681A-8551-C84E0F873918}"/>
          </ac:picMkLst>
        </pc:picChg>
      </pc:sldChg>
      <pc:sldChg chg="addSp delSp modSp mod">
        <pc:chgData name="Laura Dean (staff)" userId="d8747312-ac52-4b4d-9ae4-1e15c3e0516b" providerId="ADAL" clId="{7BA75CEB-EE2E-C548-A53D-70138DA8A1B3}" dt="2024-08-13T10:53:51.590" v="3672" actId="1076"/>
        <pc:sldMkLst>
          <pc:docMk/>
          <pc:sldMk cId="2261561182" sldId="319"/>
        </pc:sldMkLst>
        <pc:spChg chg="mod">
          <ac:chgData name="Laura Dean (staff)" userId="d8747312-ac52-4b4d-9ae4-1e15c3e0516b" providerId="ADAL" clId="{7BA75CEB-EE2E-C548-A53D-70138DA8A1B3}" dt="2024-08-13T10:53:44.714" v="3670" actId="20577"/>
          <ac:spMkLst>
            <pc:docMk/>
            <pc:sldMk cId="2261561182" sldId="319"/>
            <ac:spMk id="2" creationId="{06BE8CE1-0E9E-B545-A478-962E00AE22F1}"/>
          </ac:spMkLst>
        </pc:spChg>
        <pc:spChg chg="mod">
          <ac:chgData name="Laura Dean (staff)" userId="d8747312-ac52-4b4d-9ae4-1e15c3e0516b" providerId="ADAL" clId="{7BA75CEB-EE2E-C548-A53D-70138DA8A1B3}" dt="2024-08-13T10:53:51.590" v="3672" actId="1076"/>
          <ac:spMkLst>
            <pc:docMk/>
            <pc:sldMk cId="2261561182" sldId="319"/>
            <ac:spMk id="3" creationId="{9F3F0C2F-9CA5-C648-8C94-E5038C6B333A}"/>
          </ac:spMkLst>
        </pc:spChg>
        <pc:picChg chg="add mod">
          <ac:chgData name="Laura Dean (staff)" userId="d8747312-ac52-4b4d-9ae4-1e15c3e0516b" providerId="ADAL" clId="{7BA75CEB-EE2E-C548-A53D-70138DA8A1B3}" dt="2024-08-13T10:53:47.910" v="3671" actId="1076"/>
          <ac:picMkLst>
            <pc:docMk/>
            <pc:sldMk cId="2261561182" sldId="319"/>
            <ac:picMk id="5" creationId="{E2ED2070-CDB8-9CA7-588A-5D8A3F8AE07B}"/>
          </ac:picMkLst>
        </pc:picChg>
        <pc:picChg chg="add del mod">
          <ac:chgData name="Laura Dean (staff)" userId="d8747312-ac52-4b4d-9ae4-1e15c3e0516b" providerId="ADAL" clId="{7BA75CEB-EE2E-C548-A53D-70138DA8A1B3}" dt="2024-08-13T10:53:18.961" v="3620" actId="478"/>
          <ac:picMkLst>
            <pc:docMk/>
            <pc:sldMk cId="2261561182" sldId="319"/>
            <ac:picMk id="7" creationId="{B18B27B3-97B6-B402-FD4A-C86B80D2CC6E}"/>
          </ac:picMkLst>
        </pc:picChg>
      </pc:sldChg>
      <pc:sldChg chg="modNotesTx">
        <pc:chgData name="Laura Dean (staff)" userId="d8747312-ac52-4b4d-9ae4-1e15c3e0516b" providerId="ADAL" clId="{7BA75CEB-EE2E-C548-A53D-70138DA8A1B3}" dt="2024-08-13T08:23:24.821" v="1303" actId="20577"/>
        <pc:sldMkLst>
          <pc:docMk/>
          <pc:sldMk cId="3138867446" sldId="320"/>
        </pc:sldMkLst>
      </pc:sldChg>
      <pc:sldChg chg="addSp delSp modSp add mod">
        <pc:chgData name="Laura Dean (staff)" userId="d8747312-ac52-4b4d-9ae4-1e15c3e0516b" providerId="ADAL" clId="{7BA75CEB-EE2E-C548-A53D-70138DA8A1B3}" dt="2024-07-24T09:43:41.855" v="880" actId="108"/>
        <pc:sldMkLst>
          <pc:docMk/>
          <pc:sldMk cId="1548995932" sldId="323"/>
        </pc:sldMkLst>
        <pc:spChg chg="mod">
          <ac:chgData name="Laura Dean (staff)" userId="d8747312-ac52-4b4d-9ae4-1e15c3e0516b" providerId="ADAL" clId="{7BA75CEB-EE2E-C548-A53D-70138DA8A1B3}" dt="2024-07-24T09:35:04.995" v="674" actId="20577"/>
          <ac:spMkLst>
            <pc:docMk/>
            <pc:sldMk cId="1548995932" sldId="323"/>
            <ac:spMk id="2" creationId="{D84235EE-C063-C340-B48F-09D9AE08B0EE}"/>
          </ac:spMkLst>
        </pc:spChg>
        <pc:spChg chg="mod">
          <ac:chgData name="Laura Dean (staff)" userId="d8747312-ac52-4b4d-9ae4-1e15c3e0516b" providerId="ADAL" clId="{7BA75CEB-EE2E-C548-A53D-70138DA8A1B3}" dt="2024-07-24T09:43:41.855" v="880" actId="108"/>
          <ac:spMkLst>
            <pc:docMk/>
            <pc:sldMk cId="1548995932" sldId="323"/>
            <ac:spMk id="3" creationId="{F0D29C0A-29C0-F740-94FE-6D2A943F85F9}"/>
          </ac:spMkLst>
        </pc:spChg>
        <pc:spChg chg="del">
          <ac:chgData name="Laura Dean (staff)" userId="d8747312-ac52-4b4d-9ae4-1e15c3e0516b" providerId="ADAL" clId="{7BA75CEB-EE2E-C548-A53D-70138DA8A1B3}" dt="2024-07-24T09:35:10.500" v="675" actId="478"/>
          <ac:spMkLst>
            <pc:docMk/>
            <pc:sldMk cId="1548995932" sldId="323"/>
            <ac:spMk id="6" creationId="{D961B960-C184-4C47-A30F-26C45C712481}"/>
          </ac:spMkLst>
        </pc:spChg>
        <pc:spChg chg="del">
          <ac:chgData name="Laura Dean (staff)" userId="d8747312-ac52-4b4d-9ae4-1e15c3e0516b" providerId="ADAL" clId="{7BA75CEB-EE2E-C548-A53D-70138DA8A1B3}" dt="2024-07-24T09:35:16.154" v="678" actId="478"/>
          <ac:spMkLst>
            <pc:docMk/>
            <pc:sldMk cId="1548995932" sldId="323"/>
            <ac:spMk id="7" creationId="{280F330C-3888-2940-8E80-4BFEF03CCE9D}"/>
          </ac:spMkLst>
        </pc:spChg>
        <pc:spChg chg="del">
          <ac:chgData name="Laura Dean (staff)" userId="d8747312-ac52-4b4d-9ae4-1e15c3e0516b" providerId="ADAL" clId="{7BA75CEB-EE2E-C548-A53D-70138DA8A1B3}" dt="2024-07-24T09:35:12.360" v="676" actId="478"/>
          <ac:spMkLst>
            <pc:docMk/>
            <pc:sldMk cId="1548995932" sldId="323"/>
            <ac:spMk id="8" creationId="{5E570722-D95A-B44F-A15A-6AC08959617D}"/>
          </ac:spMkLst>
        </pc:spChg>
        <pc:spChg chg="del">
          <ac:chgData name="Laura Dean (staff)" userId="d8747312-ac52-4b4d-9ae4-1e15c3e0516b" providerId="ADAL" clId="{7BA75CEB-EE2E-C548-A53D-70138DA8A1B3}" dt="2024-07-24T09:35:14.335" v="677" actId="478"/>
          <ac:spMkLst>
            <pc:docMk/>
            <pc:sldMk cId="1548995932" sldId="323"/>
            <ac:spMk id="9" creationId="{869DDCBF-C5A5-0544-AC54-042E679A9545}"/>
          </ac:spMkLst>
        </pc:spChg>
        <pc:picChg chg="add del mod">
          <ac:chgData name="Laura Dean (staff)" userId="d8747312-ac52-4b4d-9ae4-1e15c3e0516b" providerId="ADAL" clId="{7BA75CEB-EE2E-C548-A53D-70138DA8A1B3}" dt="2024-07-24T09:39:06.128" v="751" actId="478"/>
          <ac:picMkLst>
            <pc:docMk/>
            <pc:sldMk cId="1548995932" sldId="323"/>
            <ac:picMk id="4" creationId="{E6303AB4-7F09-FC43-6C4F-B42BB74B43C2}"/>
          </ac:picMkLst>
        </pc:picChg>
        <pc:picChg chg="add mod">
          <ac:chgData name="Laura Dean (staff)" userId="d8747312-ac52-4b4d-9ae4-1e15c3e0516b" providerId="ADAL" clId="{7BA75CEB-EE2E-C548-A53D-70138DA8A1B3}" dt="2024-07-24T09:40:59.809" v="764" actId="1076"/>
          <ac:picMkLst>
            <pc:docMk/>
            <pc:sldMk cId="1548995932" sldId="323"/>
            <ac:picMk id="5" creationId="{6591A19A-6C66-E1D2-A110-97BDDD654981}"/>
          </ac:picMkLst>
        </pc:picChg>
        <pc:picChg chg="add mod">
          <ac:chgData name="Laura Dean (staff)" userId="d8747312-ac52-4b4d-9ae4-1e15c3e0516b" providerId="ADAL" clId="{7BA75CEB-EE2E-C548-A53D-70138DA8A1B3}" dt="2024-07-24T09:40:57.514" v="763" actId="1076"/>
          <ac:picMkLst>
            <pc:docMk/>
            <pc:sldMk cId="1548995932" sldId="323"/>
            <ac:picMk id="10" creationId="{4DD1499A-115E-22CC-690C-404B6CEDF2D5}"/>
          </ac:picMkLst>
        </pc:picChg>
        <pc:picChg chg="add mod">
          <ac:chgData name="Laura Dean (staff)" userId="d8747312-ac52-4b4d-9ae4-1e15c3e0516b" providerId="ADAL" clId="{7BA75CEB-EE2E-C548-A53D-70138DA8A1B3}" dt="2024-07-24T09:41:11.836" v="781" actId="1038"/>
          <ac:picMkLst>
            <pc:docMk/>
            <pc:sldMk cId="1548995932" sldId="323"/>
            <ac:picMk id="11" creationId="{D8818280-C7D0-F459-1A07-8351C075B2D5}"/>
          </ac:picMkLst>
        </pc:picChg>
      </pc:sldChg>
      <pc:sldChg chg="add mod ord modShow">
        <pc:chgData name="Laura Dean (staff)" userId="d8747312-ac52-4b4d-9ae4-1e15c3e0516b" providerId="ADAL" clId="{7BA75CEB-EE2E-C548-A53D-70138DA8A1B3}" dt="2024-08-13T09:38:41.860" v="2679" actId="20578"/>
        <pc:sldMkLst>
          <pc:docMk/>
          <pc:sldMk cId="4042386953" sldId="324"/>
        </pc:sldMkLst>
      </pc:sldChg>
      <pc:sldChg chg="modSp add mod">
        <pc:chgData name="Laura Dean (staff)" userId="d8747312-ac52-4b4d-9ae4-1e15c3e0516b" providerId="ADAL" clId="{7BA75CEB-EE2E-C548-A53D-70138DA8A1B3}" dt="2024-08-13T10:47:51.712" v="3543" actId="27636"/>
        <pc:sldMkLst>
          <pc:docMk/>
          <pc:sldMk cId="1550323548" sldId="325"/>
        </pc:sldMkLst>
        <pc:spChg chg="mod">
          <ac:chgData name="Laura Dean (staff)" userId="d8747312-ac52-4b4d-9ae4-1e15c3e0516b" providerId="ADAL" clId="{7BA75CEB-EE2E-C548-A53D-70138DA8A1B3}" dt="2024-08-13T10:47:51.712" v="3543" actId="27636"/>
          <ac:spMkLst>
            <pc:docMk/>
            <pc:sldMk cId="1550323548" sldId="325"/>
            <ac:spMk id="4" creationId="{F5CD0D06-AA20-82DB-AD65-16480F897A8C}"/>
          </ac:spMkLst>
        </pc:spChg>
      </pc:sldChg>
      <pc:sldChg chg="addSp delSp modSp add mod">
        <pc:chgData name="Laura Dean (staff)" userId="d8747312-ac52-4b4d-9ae4-1e15c3e0516b" providerId="ADAL" clId="{7BA75CEB-EE2E-C548-A53D-70138DA8A1B3}" dt="2024-08-13T10:59:26.543" v="3907" actId="1076"/>
        <pc:sldMkLst>
          <pc:docMk/>
          <pc:sldMk cId="236548" sldId="326"/>
        </pc:sldMkLst>
        <pc:spChg chg="mod">
          <ac:chgData name="Laura Dean (staff)" userId="d8747312-ac52-4b4d-9ae4-1e15c3e0516b" providerId="ADAL" clId="{7BA75CEB-EE2E-C548-A53D-70138DA8A1B3}" dt="2024-08-13T10:57:50.681" v="3744" actId="20577"/>
          <ac:spMkLst>
            <pc:docMk/>
            <pc:sldMk cId="236548" sldId="326"/>
            <ac:spMk id="2" creationId="{06BE8CE1-0E9E-B545-A478-962E00AE22F1}"/>
          </ac:spMkLst>
        </pc:spChg>
        <pc:spChg chg="mod">
          <ac:chgData name="Laura Dean (staff)" userId="d8747312-ac52-4b4d-9ae4-1e15c3e0516b" providerId="ADAL" clId="{7BA75CEB-EE2E-C548-A53D-70138DA8A1B3}" dt="2024-08-13T10:59:26.543" v="3907" actId="1076"/>
          <ac:spMkLst>
            <pc:docMk/>
            <pc:sldMk cId="236548" sldId="326"/>
            <ac:spMk id="3" creationId="{9F3F0C2F-9CA5-C648-8C94-E5038C6B333A}"/>
          </ac:spMkLst>
        </pc:spChg>
        <pc:picChg chg="del">
          <ac:chgData name="Laura Dean (staff)" userId="d8747312-ac52-4b4d-9ae4-1e15c3e0516b" providerId="ADAL" clId="{7BA75CEB-EE2E-C548-A53D-70138DA8A1B3}" dt="2024-08-13T10:57:39.749" v="3681" actId="478"/>
          <ac:picMkLst>
            <pc:docMk/>
            <pc:sldMk cId="236548" sldId="326"/>
            <ac:picMk id="5" creationId="{E2ED2070-CDB8-9CA7-588A-5D8A3F8AE07B}"/>
          </ac:picMkLst>
        </pc:picChg>
        <pc:picChg chg="add mod">
          <ac:chgData name="Laura Dean (staff)" userId="d8747312-ac52-4b4d-9ae4-1e15c3e0516b" providerId="ADAL" clId="{7BA75CEB-EE2E-C548-A53D-70138DA8A1B3}" dt="2024-08-13T10:59:10.579" v="3858" actId="1076"/>
          <ac:picMkLst>
            <pc:docMk/>
            <pc:sldMk cId="236548" sldId="326"/>
            <ac:picMk id="2050" creationId="{5F8B9123-05F7-E953-8FCE-A07A934E7122}"/>
          </ac:picMkLst>
        </pc:picChg>
      </pc:sldChg>
    </pc:docChg>
  </pc:docChgLst>
  <pc:docChgLst>
    <pc:chgData name="Laura Dean (staff)" userId="d8747312-ac52-4b4d-9ae4-1e15c3e0516b" providerId="ADAL" clId="{7618A620-31C5-A645-866E-7B31EC98D8FA}"/>
    <pc:docChg chg="custSel modSld">
      <pc:chgData name="Laura Dean (staff)" userId="d8747312-ac52-4b4d-9ae4-1e15c3e0516b" providerId="ADAL" clId="{7618A620-31C5-A645-866E-7B31EC98D8FA}" dt="2024-09-18T10:46:34.154" v="70" actId="1076"/>
      <pc:docMkLst>
        <pc:docMk/>
      </pc:docMkLst>
      <pc:sldChg chg="addSp delSp modSp mod">
        <pc:chgData name="Laura Dean (staff)" userId="d8747312-ac52-4b4d-9ae4-1e15c3e0516b" providerId="ADAL" clId="{7618A620-31C5-A645-866E-7B31EC98D8FA}" dt="2024-09-18T10:46:27.390" v="67" actId="1076"/>
        <pc:sldMkLst>
          <pc:docMk/>
          <pc:sldMk cId="1324704085" sldId="256"/>
        </pc:sldMkLst>
        <pc:spChg chg="add mod">
          <ac:chgData name="Laura Dean (staff)" userId="d8747312-ac52-4b4d-9ae4-1e15c3e0516b" providerId="ADAL" clId="{7618A620-31C5-A645-866E-7B31EC98D8FA}" dt="2024-09-18T10:43:02.122" v="46" actId="207"/>
          <ac:spMkLst>
            <pc:docMk/>
            <pc:sldMk cId="1324704085" sldId="256"/>
            <ac:spMk id="4" creationId="{E90BFA6D-FDCF-FCD2-82DB-B7605BBDD5DA}"/>
          </ac:spMkLst>
        </pc:spChg>
        <pc:picChg chg="add mod">
          <ac:chgData name="Laura Dean (staff)" userId="d8747312-ac52-4b4d-9ae4-1e15c3e0516b" providerId="ADAL" clId="{7618A620-31C5-A645-866E-7B31EC98D8FA}" dt="2024-09-18T10:46:27.390" v="67" actId="1076"/>
          <ac:picMkLst>
            <pc:docMk/>
            <pc:sldMk cId="1324704085" sldId="256"/>
            <ac:picMk id="5" creationId="{C815BFB9-85F5-7D99-CD21-A83336CC0B1E}"/>
          </ac:picMkLst>
        </pc:picChg>
        <pc:picChg chg="add del mod">
          <ac:chgData name="Laura Dean (staff)" userId="d8747312-ac52-4b4d-9ae4-1e15c3e0516b" providerId="ADAL" clId="{7618A620-31C5-A645-866E-7B31EC98D8FA}" dt="2024-09-18T10:46:22.901" v="65" actId="478"/>
          <ac:picMkLst>
            <pc:docMk/>
            <pc:sldMk cId="1324704085" sldId="256"/>
            <ac:picMk id="1026" creationId="{48341489-8A4F-C15D-BB93-1C9077B9904E}"/>
          </ac:picMkLst>
        </pc:picChg>
      </pc:sldChg>
      <pc:sldChg chg="addSp delSp modSp mod">
        <pc:chgData name="Laura Dean (staff)" userId="d8747312-ac52-4b4d-9ae4-1e15c3e0516b" providerId="ADAL" clId="{7618A620-31C5-A645-866E-7B31EC98D8FA}" dt="2024-09-18T10:46:15.900" v="64" actId="21"/>
        <pc:sldMkLst>
          <pc:docMk/>
          <pc:sldMk cId="451913280" sldId="301"/>
        </pc:sldMkLst>
        <pc:spChg chg="add mod">
          <ac:chgData name="Laura Dean (staff)" userId="d8747312-ac52-4b4d-9ae4-1e15c3e0516b" providerId="ADAL" clId="{7618A620-31C5-A645-866E-7B31EC98D8FA}" dt="2024-09-18T10:43:41.553" v="50" actId="1076"/>
          <ac:spMkLst>
            <pc:docMk/>
            <pc:sldMk cId="451913280" sldId="301"/>
            <ac:spMk id="4" creationId="{DB5BD0BE-2435-B2C4-7AD4-10EA8E235BD5}"/>
          </ac:spMkLst>
        </pc:spChg>
        <pc:spChg chg="mod">
          <ac:chgData name="Laura Dean (staff)" userId="d8747312-ac52-4b4d-9ae4-1e15c3e0516b" providerId="ADAL" clId="{7618A620-31C5-A645-866E-7B31EC98D8FA}" dt="2024-09-18T10:43:37.485" v="48" actId="1076"/>
          <ac:spMkLst>
            <pc:docMk/>
            <pc:sldMk cId="451913280" sldId="301"/>
            <ac:spMk id="7" creationId="{6E5FD945-18CA-F3DC-E476-B9669F753390}"/>
          </ac:spMkLst>
        </pc:spChg>
        <pc:picChg chg="add del mod">
          <ac:chgData name="Laura Dean (staff)" userId="d8747312-ac52-4b4d-9ae4-1e15c3e0516b" providerId="ADAL" clId="{7618A620-31C5-A645-866E-7B31EC98D8FA}" dt="2024-09-18T10:46:04.171" v="60" actId="478"/>
          <ac:picMkLst>
            <pc:docMk/>
            <pc:sldMk cId="451913280" sldId="301"/>
            <ac:picMk id="3" creationId="{686D8C90-6D99-A1E7-F0B6-FDF2FEA3B966}"/>
          </ac:picMkLst>
        </pc:picChg>
        <pc:picChg chg="add del mod">
          <ac:chgData name="Laura Dean (staff)" userId="d8747312-ac52-4b4d-9ae4-1e15c3e0516b" providerId="ADAL" clId="{7618A620-31C5-A645-866E-7B31EC98D8FA}" dt="2024-09-18T10:46:15.900" v="64" actId="21"/>
          <ac:picMkLst>
            <pc:docMk/>
            <pc:sldMk cId="451913280" sldId="301"/>
            <ac:picMk id="5" creationId="{8ECB033C-1B07-3E64-9874-4BE7612E2409}"/>
          </ac:picMkLst>
        </pc:picChg>
        <pc:picChg chg="mod">
          <ac:chgData name="Laura Dean (staff)" userId="d8747312-ac52-4b4d-9ae4-1e15c3e0516b" providerId="ADAL" clId="{7618A620-31C5-A645-866E-7B31EC98D8FA}" dt="2024-09-18T10:43:34.805" v="47" actId="1076"/>
          <ac:picMkLst>
            <pc:docMk/>
            <pc:sldMk cId="451913280" sldId="301"/>
            <ac:picMk id="6" creationId="{47E00A72-C9F8-FBBD-05D9-C789A3A63C96}"/>
          </ac:picMkLst>
        </pc:picChg>
        <pc:picChg chg="add mod">
          <ac:chgData name="Laura Dean (staff)" userId="d8747312-ac52-4b4d-9ae4-1e15c3e0516b" providerId="ADAL" clId="{7618A620-31C5-A645-866E-7B31EC98D8FA}" dt="2024-09-18T10:45:57.464" v="58" actId="167"/>
          <ac:picMkLst>
            <pc:docMk/>
            <pc:sldMk cId="451913280" sldId="301"/>
            <ac:picMk id="3074" creationId="{7875F9CF-735A-1679-80D8-D28B83FFABC4}"/>
          </ac:picMkLst>
        </pc:picChg>
      </pc:sldChg>
      <pc:sldChg chg="addSp delSp modSp mod">
        <pc:chgData name="Laura Dean (staff)" userId="d8747312-ac52-4b4d-9ae4-1e15c3e0516b" providerId="ADAL" clId="{7618A620-31C5-A645-866E-7B31EC98D8FA}" dt="2024-09-18T10:46:34.154" v="70" actId="1076"/>
        <pc:sldMkLst>
          <pc:docMk/>
          <pc:sldMk cId="236548" sldId="326"/>
        </pc:sldMkLst>
        <pc:spChg chg="add mod">
          <ac:chgData name="Laura Dean (staff)" userId="d8747312-ac52-4b4d-9ae4-1e15c3e0516b" providerId="ADAL" clId="{7618A620-31C5-A645-866E-7B31EC98D8FA}" dt="2024-09-18T10:42:39.952" v="42" actId="14100"/>
          <ac:spMkLst>
            <pc:docMk/>
            <pc:sldMk cId="236548" sldId="326"/>
            <ac:spMk id="5" creationId="{ECE6839E-19BE-6EDD-C8F9-677F7D82F39A}"/>
          </ac:spMkLst>
        </pc:spChg>
        <pc:picChg chg="add del mod">
          <ac:chgData name="Laura Dean (staff)" userId="d8747312-ac52-4b4d-9ae4-1e15c3e0516b" providerId="ADAL" clId="{7618A620-31C5-A645-866E-7B31EC98D8FA}" dt="2024-09-18T10:46:31.651" v="68" actId="478"/>
          <ac:picMkLst>
            <pc:docMk/>
            <pc:sldMk cId="236548" sldId="326"/>
            <ac:picMk id="4" creationId="{AFFEDAAC-60C3-8D27-0CF5-87B133BACB57}"/>
          </ac:picMkLst>
        </pc:picChg>
        <pc:picChg chg="add mod">
          <ac:chgData name="Laura Dean (staff)" userId="d8747312-ac52-4b4d-9ae4-1e15c3e0516b" providerId="ADAL" clId="{7618A620-31C5-A645-866E-7B31EC98D8FA}" dt="2024-09-18T10:46:34.154" v="70" actId="1076"/>
          <ac:picMkLst>
            <pc:docMk/>
            <pc:sldMk cId="236548" sldId="326"/>
            <ac:picMk id="6" creationId="{53D1526B-22B1-2382-3F50-804F912CA6C6}"/>
          </ac:picMkLst>
        </pc:picChg>
        <pc:picChg chg="mod">
          <ac:chgData name="Laura Dean (staff)" userId="d8747312-ac52-4b4d-9ae4-1e15c3e0516b" providerId="ADAL" clId="{7618A620-31C5-A645-866E-7B31EC98D8FA}" dt="2024-09-18T10:38:00.945" v="3" actId="1076"/>
          <ac:picMkLst>
            <pc:docMk/>
            <pc:sldMk cId="236548" sldId="326"/>
            <ac:picMk id="2050" creationId="{5F8B9123-05F7-E953-8FCE-A07A934E7122}"/>
          </ac:picMkLst>
        </pc:picChg>
      </pc:sldChg>
    </pc:docChg>
  </pc:docChgLst>
  <pc:docChgLst>
    <pc:chgData name="Laura Dean (staff)" userId="d8747312-ac52-4b4d-9ae4-1e15c3e0516b" providerId="ADAL" clId="{6D07A030-1711-114F-856D-BF0CDF497CC3}"/>
    <pc:docChg chg="custSel modSld">
      <pc:chgData name="Laura Dean (staff)" userId="d8747312-ac52-4b4d-9ae4-1e15c3e0516b" providerId="ADAL" clId="{6D07A030-1711-114F-856D-BF0CDF497CC3}" dt="2024-10-14T11:42:09.931" v="5" actId="20577"/>
      <pc:docMkLst>
        <pc:docMk/>
      </pc:docMkLst>
      <pc:sldChg chg="modNotesTx">
        <pc:chgData name="Laura Dean (staff)" userId="d8747312-ac52-4b4d-9ae4-1e15c3e0516b" providerId="ADAL" clId="{6D07A030-1711-114F-856D-BF0CDF497CC3}" dt="2024-10-14T09:01:12.742" v="0"/>
        <pc:sldMkLst>
          <pc:docMk/>
          <pc:sldMk cId="2158606277" sldId="267"/>
        </pc:sldMkLst>
      </pc:sldChg>
      <pc:sldChg chg="modSp mod">
        <pc:chgData name="Laura Dean (staff)" userId="d8747312-ac52-4b4d-9ae4-1e15c3e0516b" providerId="ADAL" clId="{6D07A030-1711-114F-856D-BF0CDF497CC3}" dt="2024-10-14T11:42:09.931" v="5" actId="20577"/>
        <pc:sldMkLst>
          <pc:docMk/>
          <pc:sldMk cId="1550323548" sldId="325"/>
        </pc:sldMkLst>
        <pc:spChg chg="mod">
          <ac:chgData name="Laura Dean (staff)" userId="d8747312-ac52-4b4d-9ae4-1e15c3e0516b" providerId="ADAL" clId="{6D07A030-1711-114F-856D-BF0CDF497CC3}" dt="2024-10-14T11:42:09.931" v="5" actId="20577"/>
          <ac:spMkLst>
            <pc:docMk/>
            <pc:sldMk cId="1550323548" sldId="325"/>
            <ac:spMk id="4" creationId="{F5CD0D06-AA20-82DB-AD65-16480F897A8C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2.jpe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442A4F-6602-F74A-BCDD-462EEC60A542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BC0EAE-7D9F-964D-A28B-9E82F699DCD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555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95213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85127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R's ethos was to develop something specifically for statistical computation and </a:t>
            </a:r>
            <a:r>
              <a:rPr lang="en-US" dirty="0" err="1"/>
              <a:t>visualisataion</a:t>
            </a:r>
            <a:r>
              <a:rPr lang="en-US" dirty="0"/>
              <a:t> - it was developed **by** researchers, **for** researchers.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583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* The "default" language varies from field to field, but certainly in ecology and evolution, you're likely to be working with colleagues who use R (interestingly, ecologists were actually one of the first user bases of R)</a:t>
            </a:r>
          </a:p>
          <a:p>
            <a:r>
              <a:rPr lang="en-US" dirty="0"/>
              <a:t>* R is designed to be an efficient, interpreted language in a way that is </a:t>
            </a:r>
            <a:r>
              <a:rPr lang="en-US" dirty="0" err="1"/>
              <a:t>fundementally</a:t>
            </a:r>
            <a:r>
              <a:rPr lang="en-US" dirty="0"/>
              <a:t> different to the initial design of Python, which is typically interacted with via a script. R is designed to be a sort of "statistical conversation" where you interactively program.</a:t>
            </a:r>
          </a:p>
          <a:p>
            <a:r>
              <a:rPr lang="en-US" dirty="0"/>
              <a:t>* R was designed to have efficient data handling and storage mechanisms. There </a:t>
            </a:r>
            <a:r>
              <a:rPr lang="en-US" dirty="0" err="1"/>
              <a:t>aer</a:t>
            </a:r>
            <a:r>
              <a:rPr lang="en-US" dirty="0"/>
              <a:t> lots of types of data structures in R - these might seem unnecessary at first, but as we delve deeper into R and how it works, you'll see why they're important. R is written in a way that makes accessing reasonably sized datasets super efficient. Typically, this is not true of Python for a plethora of reasons that we don't have the time to talk about (although admittedly this is getting better with the advent of modules such as Pandas)</a:t>
            </a:r>
          </a:p>
          <a:p>
            <a:r>
              <a:rPr lang="en-US" dirty="0"/>
              <a:t>* R contains a large collection of tools specifically developed for data analysis, as well as some really good built in data </a:t>
            </a:r>
            <a:r>
              <a:rPr lang="en-US" dirty="0" err="1"/>
              <a:t>visualisation</a:t>
            </a:r>
            <a:r>
              <a:rPr lang="en-US" dirty="0"/>
              <a:t> features!</a:t>
            </a:r>
          </a:p>
          <a:p>
            <a:r>
              <a:rPr lang="en-US" dirty="0"/>
              <a:t>* There is a huge multiverse that has been built around R with loads of different </a:t>
            </a:r>
            <a:r>
              <a:rPr lang="en-US" dirty="0" err="1"/>
              <a:t>flavours</a:t>
            </a:r>
            <a:r>
              <a:rPr lang="en-US" dirty="0"/>
              <a:t> associated with it. We'll discuss this in more detail next week.</a:t>
            </a:r>
          </a:p>
          <a:p>
            <a:r>
              <a:rPr lang="en-US" dirty="0"/>
              <a:t>* Finally, R is </a:t>
            </a:r>
            <a:r>
              <a:rPr lang="en-US" dirty="0" err="1"/>
              <a:t>fundementally</a:t>
            </a:r>
            <a:r>
              <a:rPr lang="en-US" dirty="0"/>
              <a:t> designed to be simple. This is why it's taught to non-programmers. You don't have to do complicated things like for loops if you don't want to (although we're going to!). These can be avoided and R can be used for it's base functionality of data analysis and plotting with no fancy extras if you don't want them.</a:t>
            </a:r>
          </a:p>
          <a:p>
            <a:endParaRPr lang="en-US" dirty="0"/>
          </a:p>
          <a:p>
            <a:r>
              <a:rPr lang="en-US" dirty="0"/>
              <a:t>More specifically:</a:t>
            </a:r>
          </a:p>
          <a:p>
            <a:endParaRPr lang="en-US" dirty="0"/>
          </a:p>
          <a:p>
            <a:r>
              <a:rPr lang="en-US" dirty="0"/>
              <a:t>* R is a major part of the bioinformatic and biostatistics toolkits, and it isn't going away any time soon.</a:t>
            </a:r>
          </a:p>
          <a:p>
            <a:r>
              <a:rPr lang="en-US" dirty="0"/>
              <a:t>* It was explicitly designed to handle data, particularly in a format known as </a:t>
            </a:r>
            <a:r>
              <a:rPr lang="en-US" dirty="0" err="1"/>
              <a:t>data.frames</a:t>
            </a:r>
            <a:r>
              <a:rPr lang="en-US" dirty="0"/>
              <a:t> - this is extremely important to the way that R functions</a:t>
            </a:r>
          </a:p>
          <a:p>
            <a:r>
              <a:rPr lang="en-US" dirty="0"/>
              <a:t>* It is free, and widely supported. In Evolution and Ecology papers in the last decade, 66% mention R. If you want to have a career in research, R is a vital skill.</a:t>
            </a:r>
          </a:p>
          <a:p>
            <a:r>
              <a:rPr lang="en-US" dirty="0"/>
              <a:t>* R is used by loads of major tech companies for their analytics - including </a:t>
            </a:r>
            <a:r>
              <a:rPr lang="en-US" dirty="0" err="1"/>
              <a:t>facebook</a:t>
            </a:r>
            <a:r>
              <a:rPr lang="en-US" dirty="0"/>
              <a:t>, google, and twitter!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936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Here, we will use an R IDE, known as RStudio (although you might also hear it referred to as posit). An IDE, is a built-on interface that helps you to run a programming language more easily and effectively. Other examples of IDEs can be found in Python - you might have come across Spyder or </a:t>
            </a:r>
            <a:r>
              <a:rPr lang="en-US" dirty="0" err="1"/>
              <a:t>Jupyter</a:t>
            </a:r>
            <a:r>
              <a:rPr lang="en-US" dirty="0"/>
              <a:t> for example. RStudio is completely free, and the best R IDE I've found. It's also the most well supported, which is useful. There are others, but RStudio is particularly good. It will help to make your R journey much smoother, and actually helps you to spot errors in your code, which is always a bonus!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4759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FFFFFF"/>
                </a:solidFill>
                <a:effectLst/>
                <a:latin typeface="Google Sans"/>
              </a:rPr>
              <a:t>Use character if your data is just strings that do not hold specific meaning; use factor if it's a categorical variable with a limited set of values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315718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Different </a:t>
            </a:r>
            <a:r>
              <a:rPr lang="en-US" dirty="0" err="1"/>
              <a:t>colours</a:t>
            </a:r>
            <a:r>
              <a:rPr lang="en-US" dirty="0"/>
              <a:t> in this figure represent different data types.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527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Matrices can be either numeric, character strings or logical values but they can only be one data type, you can’t mix data types.</a:t>
            </a:r>
          </a:p>
          <a:p>
            <a:endParaRPr lang="en-US" dirty="0"/>
          </a:p>
          <a:p>
            <a:r>
              <a:rPr lang="en-US" dirty="0"/>
              <a:t>And realistically matrices will usually be numeric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86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Packages in R are the same as modules in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28130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Packages in R are the same as modules in Python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BC0EAE-7D9F-964D-A28B-9E82F699DCD3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011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4093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0664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099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5790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3713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39732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0005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620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0009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47493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0078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137A7-607C-155C-8B77-1E982D90EF4B}"/>
              </a:ext>
            </a:extLst>
          </p:cNvPr>
          <p:cNvSpPr/>
          <p:nvPr userDrawn="1"/>
        </p:nvSpPr>
        <p:spPr>
          <a:xfrm>
            <a:off x="0" y="0"/>
            <a:ext cx="12192000" cy="1408670"/>
          </a:xfrm>
          <a:prstGeom prst="rect">
            <a:avLst/>
          </a:prstGeom>
          <a:solidFill>
            <a:srgbClr val="0D42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130" y="1"/>
            <a:ext cx="11771868" cy="1408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44665" cy="4155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130" y="6318632"/>
            <a:ext cx="29429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Laura.dean@Nottingham.ac.uk</a:t>
            </a:r>
            <a:endParaRPr lang="en-US" dirty="0"/>
          </a:p>
        </p:txBody>
      </p:sp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15E60BCB-EC95-5D2B-DE40-286F588DF10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90627" y="704335"/>
            <a:ext cx="2156696" cy="1668162"/>
          </a:xfrm>
          <a:prstGeom prst="rect">
            <a:avLst/>
          </a:prstGeom>
        </p:spPr>
      </p:pic>
      <p:pic>
        <p:nvPicPr>
          <p:cNvPr id="11" name="Picture 10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67359F2-0917-7BC9-DD01-D917D588152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70579" y="6176963"/>
            <a:ext cx="2145221" cy="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957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ptos Display" panose="020B0004020202020204" pitchFamily="34" charset="0"/>
          <a:ea typeface="+mj-ea"/>
          <a:cs typeface="Aptos Display" panose="020B00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E4C8C86-183B-9003-5B69-15E25161AD13}"/>
              </a:ext>
            </a:extLst>
          </p:cNvPr>
          <p:cNvSpPr txBox="1">
            <a:spLocks/>
          </p:cNvSpPr>
          <p:nvPr/>
        </p:nvSpPr>
        <p:spPr>
          <a:xfrm>
            <a:off x="2017574" y="455422"/>
            <a:ext cx="8147713" cy="1012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Aptos Display" panose="020B0004020202020204" pitchFamily="34" charset="0"/>
                <a:ea typeface="+mj-ea"/>
                <a:cs typeface="Aptos Display" panose="020B0004020202020204" pitchFamily="34" charset="0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66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An 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732A1-9F89-FF4F-A847-E96742827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2116" y="4733089"/>
            <a:ext cx="9078628" cy="19272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 Dean</a:t>
            </a:r>
          </a:p>
          <a:p>
            <a:r>
              <a:rPr lang="en-US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LIFE4138</a:t>
            </a:r>
          </a:p>
          <a:p>
            <a:r>
              <a:rPr lang="en-US" sz="2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laura.dean@nottingham.ac.uk</a:t>
            </a:r>
            <a:endParaRPr lang="en-US" sz="2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7" name="Picture 26" descr="A blue and grey logo&#10;&#10;Description automatically generated">
            <a:extLst>
              <a:ext uri="{FF2B5EF4-FFF2-40B4-BE49-F238E27FC236}">
                <a16:creationId xmlns:a16="http://schemas.microsoft.com/office/drawing/2014/main" id="{D519EEAB-2DA5-4AB9-C3B0-AF1A0FCCD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028" y="2471029"/>
            <a:ext cx="2762747" cy="2136932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B51CC630-13C4-2A76-FACF-1DE3DB9DEBC2}"/>
              </a:ext>
            </a:extLst>
          </p:cNvPr>
          <p:cNvSpPr txBox="1">
            <a:spLocks/>
          </p:cNvSpPr>
          <p:nvPr/>
        </p:nvSpPr>
        <p:spPr>
          <a:xfrm>
            <a:off x="1552116" y="1422665"/>
            <a:ext cx="9078628" cy="850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000" dirty="0">
                <a:solidFill>
                  <a:srgbClr val="FFFFFF"/>
                </a:solidFill>
                <a:latin typeface="+mn-lt"/>
              </a:rPr>
              <a:t>Workshop 1</a:t>
            </a:r>
            <a:endParaRPr lang="en-US" dirty="0">
              <a:solidFill>
                <a:srgbClr val="FFFFFF"/>
              </a:solidFill>
              <a:latin typeface="+mn-lt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90BFA6D-FDCF-FCD2-82DB-B7605BBDD5DA}"/>
              </a:ext>
            </a:extLst>
          </p:cNvPr>
          <p:cNvSpPr txBox="1"/>
          <p:nvPr/>
        </p:nvSpPr>
        <p:spPr>
          <a:xfrm>
            <a:off x="630168" y="1815700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Please record your attendance:</a:t>
            </a:r>
          </a:p>
        </p:txBody>
      </p:sp>
      <p:pic>
        <p:nvPicPr>
          <p:cNvPr id="5" name="Picture 2" descr="QR code for scanning">
            <a:extLst>
              <a:ext uri="{FF2B5EF4-FFF2-40B4-BE49-F238E27FC236}">
                <a16:creationId xmlns:a16="http://schemas.microsoft.com/office/drawing/2014/main" id="{C815BFB9-85F5-7D99-CD21-A83336CC0B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4252" y="2235786"/>
            <a:ext cx="2986087" cy="29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704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90F09-40F2-EE44-9491-AAEAB28E9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structures in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1FF49-D9E2-B54D-8481-6D54B5C74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03562" y="3122432"/>
            <a:ext cx="4665126" cy="997157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800" b="1" dirty="0"/>
              <a:t>Data types</a:t>
            </a:r>
            <a:r>
              <a:rPr lang="en-US" sz="2800" dirty="0"/>
              <a:t>:</a:t>
            </a:r>
          </a:p>
          <a:p>
            <a:pPr marL="457200" lvl="1" indent="0">
              <a:buNone/>
            </a:pPr>
            <a:r>
              <a:rPr lang="en-US" sz="2800" dirty="0"/>
              <a:t>numeric, character, logical</a:t>
            </a:r>
            <a:endParaRPr lang="en-US" sz="3200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6B81E7D-4129-83A7-D390-B7F5F8D82800}"/>
              </a:ext>
            </a:extLst>
          </p:cNvPr>
          <p:cNvGrpSpPr/>
          <p:nvPr/>
        </p:nvGrpSpPr>
        <p:grpSpPr>
          <a:xfrm>
            <a:off x="107157" y="1408671"/>
            <a:ext cx="9777926" cy="5249664"/>
            <a:chOff x="114300" y="1408672"/>
            <a:chExt cx="9777926" cy="5249664"/>
          </a:xfrm>
        </p:grpSpPr>
        <p:pic>
          <p:nvPicPr>
            <p:cNvPr id="14338" name="Picture 2">
              <a:extLst>
                <a:ext uri="{FF2B5EF4-FFF2-40B4-BE49-F238E27FC236}">
                  <a16:creationId xmlns:a16="http://schemas.microsoft.com/office/drawing/2014/main" id="{6B72CDE5-4981-C0F3-B6EC-FD0FB8A0218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37188"/>
            <a:stretch/>
          </p:blipFill>
          <p:spPr bwMode="auto">
            <a:xfrm>
              <a:off x="114300" y="1408672"/>
              <a:ext cx="6872288" cy="52496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" name="Picture 2">
              <a:extLst>
                <a:ext uri="{FF2B5EF4-FFF2-40B4-BE49-F238E27FC236}">
                  <a16:creationId xmlns:a16="http://schemas.microsoft.com/office/drawing/2014/main" id="{AE1462C6-5478-7971-CF72-A2B88DED2AB7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559" t="56182" r="-114"/>
            <a:stretch/>
          </p:blipFill>
          <p:spPr bwMode="auto">
            <a:xfrm>
              <a:off x="2719902" y="4358050"/>
              <a:ext cx="7172324" cy="23002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1388674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BAE54C-0F84-B944-A991-6230209A08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Vectors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F9A585-33E2-A04A-9BEB-798069C5D4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2903" y="2105617"/>
            <a:ext cx="10344665" cy="171767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“A series of values”</a:t>
            </a:r>
          </a:p>
          <a:p>
            <a:r>
              <a:rPr lang="en-US" dirty="0"/>
              <a:t>Can be numeric OR character OR logical</a:t>
            </a:r>
          </a:p>
          <a:p>
            <a:r>
              <a:rPr lang="en-US" dirty="0"/>
              <a:t>Most common and most basic data type in R</a:t>
            </a:r>
          </a:p>
          <a:p>
            <a:r>
              <a:rPr lang="en-US" dirty="0"/>
              <a:t>An important building block for other data structures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BDFFB1CF-D13E-715A-8591-4A072AA29C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557" b="57705"/>
          <a:stretch/>
        </p:blipFill>
        <p:spPr bwMode="auto">
          <a:xfrm>
            <a:off x="682903" y="4103338"/>
            <a:ext cx="2893218" cy="222035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DEAD7818-0980-85F3-9535-B6DFFE188C78}"/>
              </a:ext>
            </a:extLst>
          </p:cNvPr>
          <p:cNvGrpSpPr/>
          <p:nvPr/>
        </p:nvGrpSpPr>
        <p:grpSpPr>
          <a:xfrm>
            <a:off x="4057650" y="4037671"/>
            <a:ext cx="5147073" cy="2077923"/>
            <a:chOff x="4057650" y="4037671"/>
            <a:chExt cx="5147073" cy="2077923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7B86E22-0D7D-2170-FB19-116B71192546}"/>
                </a:ext>
              </a:extLst>
            </p:cNvPr>
            <p:cNvGrpSpPr/>
            <p:nvPr/>
          </p:nvGrpSpPr>
          <p:grpSpPr>
            <a:xfrm>
              <a:off x="4057650" y="4543630"/>
              <a:ext cx="5147073" cy="1571964"/>
              <a:chOff x="3896915" y="4472192"/>
              <a:chExt cx="5147073" cy="1571964"/>
            </a:xfrm>
          </p:grpSpPr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465D7CA6-7D36-F048-F5C8-50017E0B679E}"/>
                  </a:ext>
                </a:extLst>
              </p:cNvPr>
              <p:cNvSpPr txBox="1"/>
              <p:nvPr/>
            </p:nvSpPr>
            <p:spPr>
              <a:xfrm>
                <a:off x="3896915" y="5062743"/>
                <a:ext cx="5147073" cy="369332"/>
              </a:xfrm>
              <a:prstGeom prst="rect">
                <a:avLst/>
              </a:prstGeom>
              <a:solidFill>
                <a:srgbClr val="5AE0BB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latin typeface="Monaco" pitchFamily="2" charset="77"/>
                  </a:rPr>
                  <a:t>“Hedgehog”  “Squirrel”	“Pigeon”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167FB78-1026-7418-1E37-67404BD83730}"/>
                  </a:ext>
                </a:extLst>
              </p:cNvPr>
              <p:cNvSpPr txBox="1"/>
              <p:nvPr/>
            </p:nvSpPr>
            <p:spPr>
              <a:xfrm>
                <a:off x="3896915" y="5674824"/>
                <a:ext cx="5147073" cy="369332"/>
              </a:xfrm>
              <a:prstGeom prst="rect">
                <a:avLst/>
              </a:prstGeom>
              <a:solidFill>
                <a:srgbClr val="5AE0BB"/>
              </a:solidFill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defRPr>
                    <a:latin typeface="Monaco" pitchFamily="2" charset="77"/>
                  </a:defRPr>
                </a:lvl1pPr>
              </a:lstStyle>
              <a:p>
                <a:r>
                  <a:rPr lang="en-US" dirty="0"/>
                  <a:t>TRUE  TRUE  FALSE  TRUE  FALSE</a:t>
                </a:r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093710FD-C1D3-CEE2-719B-49C8B1C0FBD2}"/>
                  </a:ext>
                </a:extLst>
              </p:cNvPr>
              <p:cNvSpPr txBox="1"/>
              <p:nvPr/>
            </p:nvSpPr>
            <p:spPr>
              <a:xfrm>
                <a:off x="3896915" y="4472192"/>
                <a:ext cx="5147073" cy="369332"/>
              </a:xfrm>
              <a:prstGeom prst="rect">
                <a:avLst/>
              </a:prstGeom>
              <a:solidFill>
                <a:srgbClr val="5AE0BB"/>
              </a:solidFill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defRPr>
                    <a:latin typeface="Monaco" pitchFamily="2" charset="77"/>
                  </a:defRPr>
                </a:lvl1pPr>
              </a:lstStyle>
              <a:p>
                <a:r>
                  <a:rPr lang="en-US" dirty="0"/>
                  <a:t>12   3  	5.4		9	 100		23.7</a:t>
                </a:r>
              </a:p>
            </p:txBody>
          </p:sp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31032803-2F1A-1BA2-F740-BCF7A2B59B30}"/>
                </a:ext>
              </a:extLst>
            </p:cNvPr>
            <p:cNvSpPr txBox="1"/>
            <p:nvPr/>
          </p:nvSpPr>
          <p:spPr>
            <a:xfrm>
              <a:off x="4061895" y="4037671"/>
              <a:ext cx="181026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/>
                <a:t>Examples…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825672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5C671-1270-1348-8C3D-587DFCA61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Matrices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CC428-E437-1A44-9B14-99A7C18B9A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3198"/>
            <a:ext cx="10344665" cy="3608945"/>
          </a:xfrm>
        </p:spPr>
        <p:txBody>
          <a:bodyPr/>
          <a:lstStyle/>
          <a:p>
            <a:r>
              <a:rPr lang="en-US" dirty="0"/>
              <a:t>A data structure that stores data in rows and columns</a:t>
            </a:r>
          </a:p>
          <a:p>
            <a:r>
              <a:rPr lang="en-US" dirty="0"/>
              <a:t>Can be numeric, character or logical but not a combination</a:t>
            </a:r>
            <a:endParaRPr lang="en-US" dirty="0">
              <a:latin typeface="Monaco" pitchFamily="2" charset="77"/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97AA92E8-FAD4-7D4F-88D6-E2390758A5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06" r="37188" b="39198"/>
          <a:stretch/>
        </p:blipFill>
        <p:spPr bwMode="auto">
          <a:xfrm>
            <a:off x="1009135" y="3537509"/>
            <a:ext cx="3436145" cy="31919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A55869A-02F9-9C62-A8D7-3F9BFECE8E1E}"/>
              </a:ext>
            </a:extLst>
          </p:cNvPr>
          <p:cNvSpPr txBox="1"/>
          <p:nvPr/>
        </p:nvSpPr>
        <p:spPr>
          <a:xfrm>
            <a:off x="5544601" y="3537508"/>
            <a:ext cx="18102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Example…</a:t>
            </a:r>
          </a:p>
        </p:txBody>
      </p:sp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FDCED422-D3A8-29A2-DED7-7AAF45E2AB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7676093"/>
              </p:ext>
            </p:extLst>
          </p:nvPr>
        </p:nvGraphicFramePr>
        <p:xfrm>
          <a:off x="5544601" y="4037670"/>
          <a:ext cx="3142200" cy="2526246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523700">
                  <a:extLst>
                    <a:ext uri="{9D8B030D-6E8A-4147-A177-3AD203B41FA5}">
                      <a16:colId xmlns:a16="http://schemas.microsoft.com/office/drawing/2014/main" val="2893644738"/>
                    </a:ext>
                  </a:extLst>
                </a:gridCol>
                <a:gridCol w="523700">
                  <a:extLst>
                    <a:ext uri="{9D8B030D-6E8A-4147-A177-3AD203B41FA5}">
                      <a16:colId xmlns:a16="http://schemas.microsoft.com/office/drawing/2014/main" val="980601339"/>
                    </a:ext>
                  </a:extLst>
                </a:gridCol>
                <a:gridCol w="523700">
                  <a:extLst>
                    <a:ext uri="{9D8B030D-6E8A-4147-A177-3AD203B41FA5}">
                      <a16:colId xmlns:a16="http://schemas.microsoft.com/office/drawing/2014/main" val="221562868"/>
                    </a:ext>
                  </a:extLst>
                </a:gridCol>
                <a:gridCol w="523700">
                  <a:extLst>
                    <a:ext uri="{9D8B030D-6E8A-4147-A177-3AD203B41FA5}">
                      <a16:colId xmlns:a16="http://schemas.microsoft.com/office/drawing/2014/main" val="3173490389"/>
                    </a:ext>
                  </a:extLst>
                </a:gridCol>
                <a:gridCol w="523700">
                  <a:extLst>
                    <a:ext uri="{9D8B030D-6E8A-4147-A177-3AD203B41FA5}">
                      <a16:colId xmlns:a16="http://schemas.microsoft.com/office/drawing/2014/main" val="3971779076"/>
                    </a:ext>
                  </a:extLst>
                </a:gridCol>
                <a:gridCol w="523700">
                  <a:extLst>
                    <a:ext uri="{9D8B030D-6E8A-4147-A177-3AD203B41FA5}">
                      <a16:colId xmlns:a16="http://schemas.microsoft.com/office/drawing/2014/main" val="257185970"/>
                    </a:ext>
                  </a:extLst>
                </a:gridCol>
              </a:tblGrid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6.2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265986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78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3.9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009456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23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6.8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133428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4.4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0.5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4323829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6.6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7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61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7626808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23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5.7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914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20111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2A9970-12A2-E84E-AAC3-AAAC5C098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frames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21B760-97B5-9D41-8DFF-D9B224E2A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9098" y="1924467"/>
            <a:ext cx="10344665" cy="3980420"/>
          </a:xfrm>
        </p:spPr>
        <p:txBody>
          <a:bodyPr/>
          <a:lstStyle/>
          <a:p>
            <a:r>
              <a:rPr lang="en-US" dirty="0"/>
              <a:t>Similar to a matrix – 2D with columns &amp; rows</a:t>
            </a:r>
          </a:p>
          <a:p>
            <a:r>
              <a:rPr lang="en-US" dirty="0"/>
              <a:t>Can store different data types: numeric, character, logical</a:t>
            </a:r>
          </a:p>
          <a:p>
            <a:r>
              <a:rPr lang="en-US" dirty="0"/>
              <a:t>Must have </a:t>
            </a:r>
            <a:r>
              <a:rPr lang="en-US" u="sng" dirty="0"/>
              <a:t>named columns</a:t>
            </a:r>
            <a:r>
              <a:rPr lang="en-US" dirty="0"/>
              <a:t>.</a:t>
            </a:r>
            <a:endParaRPr lang="en-US" u="sng" dirty="0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D0FE5E6-B228-3C4F-59AA-42E31B7FE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1004" r="76691"/>
          <a:stretch/>
        </p:blipFill>
        <p:spPr bwMode="auto">
          <a:xfrm>
            <a:off x="709098" y="3933441"/>
            <a:ext cx="2550318" cy="2572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21F6269-669B-27BE-4A64-E759BAF6A747}"/>
              </a:ext>
            </a:extLst>
          </p:cNvPr>
          <p:cNvSpPr txBox="1"/>
          <p:nvPr/>
        </p:nvSpPr>
        <p:spPr>
          <a:xfrm>
            <a:off x="3886199" y="3538476"/>
            <a:ext cx="1810267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dirty="0"/>
              <a:t>Example…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1AFF57A4-B529-B886-F2BC-9F3D17F352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1543922"/>
              </p:ext>
            </p:extLst>
          </p:nvPr>
        </p:nvGraphicFramePr>
        <p:xfrm>
          <a:off x="3886199" y="4037670"/>
          <a:ext cx="5586414" cy="25262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32730">
                  <a:extLst>
                    <a:ext uri="{9D8B030D-6E8A-4147-A177-3AD203B41FA5}">
                      <a16:colId xmlns:a16="http://schemas.microsoft.com/office/drawing/2014/main" val="2893644738"/>
                    </a:ext>
                  </a:extLst>
                </a:gridCol>
                <a:gridCol w="997923">
                  <a:extLst>
                    <a:ext uri="{9D8B030D-6E8A-4147-A177-3AD203B41FA5}">
                      <a16:colId xmlns:a16="http://schemas.microsoft.com/office/drawing/2014/main" val="980601339"/>
                    </a:ext>
                  </a:extLst>
                </a:gridCol>
                <a:gridCol w="1247404">
                  <a:extLst>
                    <a:ext uri="{9D8B030D-6E8A-4147-A177-3AD203B41FA5}">
                      <a16:colId xmlns:a16="http://schemas.microsoft.com/office/drawing/2014/main" val="221562868"/>
                    </a:ext>
                  </a:extLst>
                </a:gridCol>
                <a:gridCol w="1115326">
                  <a:extLst>
                    <a:ext uri="{9D8B030D-6E8A-4147-A177-3AD203B41FA5}">
                      <a16:colId xmlns:a16="http://schemas.microsoft.com/office/drawing/2014/main" val="3173490389"/>
                    </a:ext>
                  </a:extLst>
                </a:gridCol>
                <a:gridCol w="993031">
                  <a:extLst>
                    <a:ext uri="{9D8B030D-6E8A-4147-A177-3AD203B41FA5}">
                      <a16:colId xmlns:a16="http://schemas.microsoft.com/office/drawing/2014/main" val="257185970"/>
                    </a:ext>
                  </a:extLst>
                </a:gridCol>
              </a:tblGrid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Species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Height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Furry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err="1">
                          <a:solidFill>
                            <a:schemeClr val="tx1"/>
                          </a:solidFill>
                        </a:rPr>
                        <a:t>Colour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Lifespan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26265986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Hedgehog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3.9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Brown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009456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Squirrel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4.0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Grey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4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31133428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Pigeon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3.5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FALSE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Grey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4323829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Fox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Red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7626808"/>
                  </a:ext>
                </a:extLst>
              </a:tr>
              <a:tr h="42104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Badger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6.7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TRUE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Grey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rgbClr val="5AE0B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91404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60910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QR code for scanning">
            <a:extLst>
              <a:ext uri="{FF2B5EF4-FFF2-40B4-BE49-F238E27FC236}">
                <a16:creationId xmlns:a16="http://schemas.microsoft.com/office/drawing/2014/main" id="{7875F9CF-735A-1679-80D8-D28B83FFAB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5566" y="2960771"/>
            <a:ext cx="2986087" cy="29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time…</a:t>
            </a:r>
          </a:p>
        </p:txBody>
      </p:sp>
      <p:pic>
        <p:nvPicPr>
          <p:cNvPr id="6" name="Picture 5" descr="Worker typing on laptop">
            <a:extLst>
              <a:ext uri="{FF2B5EF4-FFF2-40B4-BE49-F238E27FC236}">
                <a16:creationId xmlns:a16="http://schemas.microsoft.com/office/drawing/2014/main" id="{47E00A72-C9F8-FBBD-05D9-C789A3A63C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146" y="1682032"/>
            <a:ext cx="6641561" cy="49806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5FD945-18CA-F3DC-E476-B9669F75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6361" y="2131613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R studio and we will work through some examples together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5BD0BE-2435-B2C4-7AD4-10EA8E235BD5}"/>
              </a:ext>
            </a:extLst>
          </p:cNvPr>
          <p:cNvSpPr txBox="1"/>
          <p:nvPr/>
        </p:nvSpPr>
        <p:spPr>
          <a:xfrm>
            <a:off x="8479369" y="2558359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record your attendance:</a:t>
            </a:r>
          </a:p>
        </p:txBody>
      </p:sp>
    </p:spTree>
    <p:extLst>
      <p:ext uri="{BB962C8B-B14F-4D97-AF65-F5344CB8AC3E}">
        <p14:creationId xmlns:p14="http://schemas.microsoft.com/office/powerpoint/2010/main" val="4519132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90" y="1785428"/>
            <a:ext cx="10691409" cy="4958271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vector, with 10 numbers, print your vector to the console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Print the length of your vector to the console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Replace the 4</a:t>
            </a:r>
            <a:r>
              <a:rPr lang="en-US" baseline="30000" dirty="0"/>
              <a:t>th</a:t>
            </a:r>
            <a:r>
              <a:rPr lang="en-US" dirty="0"/>
              <a:t> number in your vector with 100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another numeric vector and combine your 2 vectors into a matrix, print your matrix to the console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Print the dimensions of your matrix to the console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data frame with 4 variables, make your variables a mixture of character, numeric and logical classes.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Print your 2</a:t>
            </a:r>
            <a:r>
              <a:rPr lang="en-US" baseline="30000" dirty="0"/>
              <a:t>nd</a:t>
            </a:r>
            <a:r>
              <a:rPr lang="en-US" dirty="0"/>
              <a:t> variable to the screen using 2 different methods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b="1" dirty="0"/>
              <a:t>BONUS</a:t>
            </a:r>
            <a:r>
              <a:rPr lang="en-US" dirty="0"/>
              <a:t>: Replace the first variable in your data frame with a new one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4278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81466" y="2042603"/>
            <a:ext cx="10429068" cy="4063730"/>
          </a:xfrm>
        </p:spPr>
        <p:txBody>
          <a:bodyPr>
            <a:normAutofit fontScale="92500" lnSpcReduction="1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vector object containing 10 numbers.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second vector object that is your first multiplied by 20.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matrix object from the vectors you made in 1 and 2.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Print the dimensions of your matrix then print the information in the 2</a:t>
            </a:r>
            <a:r>
              <a:rPr lang="en-US" baseline="30000" dirty="0"/>
              <a:t>nd</a:t>
            </a:r>
            <a:r>
              <a:rPr lang="en-US" dirty="0"/>
              <a:t> row of the 1</a:t>
            </a:r>
            <a:r>
              <a:rPr lang="en-US" baseline="30000" dirty="0"/>
              <a:t>st</a:t>
            </a:r>
            <a:r>
              <a:rPr lang="en-US" dirty="0"/>
              <a:t> column.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Create a data frame object with 3 variables, one character, one numeric and one logical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Extract a single  column from your data frame and assign it to a new vector object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23869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B6299-B00D-4E42-B54F-42E8D88E16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 introduction to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C77ED0-F4FE-F84D-A59A-6183891E1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30" y="1990899"/>
            <a:ext cx="8705850" cy="4155045"/>
          </a:xfrm>
        </p:spPr>
        <p:txBody>
          <a:bodyPr/>
          <a:lstStyle/>
          <a:p>
            <a:r>
              <a:rPr lang="en-US" dirty="0"/>
              <a:t>Functions are the bread and butter of R</a:t>
            </a:r>
          </a:p>
          <a:p>
            <a:r>
              <a:rPr lang="en-US" dirty="0"/>
              <a:t>They are code that takes one or more arguments as input, performs a process and returns a result</a:t>
            </a:r>
          </a:p>
          <a:p>
            <a:r>
              <a:rPr lang="en-US" dirty="0"/>
              <a:t>Thousands of functions in different packages</a:t>
            </a:r>
          </a:p>
          <a:p>
            <a:r>
              <a:rPr lang="en-US" dirty="0"/>
              <a:t>You can (and will) write your own!</a:t>
            </a:r>
          </a:p>
          <a:p>
            <a:r>
              <a:rPr lang="en-US" dirty="0"/>
              <a:t>Often come with built-in help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9B85F0F6-C3F3-B611-A5FE-DC5AB0F6D8C2}"/>
              </a:ext>
            </a:extLst>
          </p:cNvPr>
          <p:cNvGrpSpPr/>
          <p:nvPr/>
        </p:nvGrpSpPr>
        <p:grpSpPr>
          <a:xfrm>
            <a:off x="7638534" y="4068421"/>
            <a:ext cx="3734317" cy="1465842"/>
            <a:chOff x="4057650" y="4037671"/>
            <a:chExt cx="3734317" cy="1465842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68EC1BE-578D-43EB-F4E6-15D3440640C1}"/>
                </a:ext>
              </a:extLst>
            </p:cNvPr>
            <p:cNvGrpSpPr/>
            <p:nvPr/>
          </p:nvGrpSpPr>
          <p:grpSpPr>
            <a:xfrm>
              <a:off x="4057650" y="4543630"/>
              <a:ext cx="3734317" cy="959883"/>
              <a:chOff x="3896915" y="4472192"/>
              <a:chExt cx="3734317" cy="959883"/>
            </a:xfrm>
          </p:grpSpPr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ACE5A94-51F3-551C-3424-24440E01AF68}"/>
                  </a:ext>
                </a:extLst>
              </p:cNvPr>
              <p:cNvSpPr txBox="1"/>
              <p:nvPr/>
            </p:nvSpPr>
            <p:spPr>
              <a:xfrm>
                <a:off x="3896916" y="5062743"/>
                <a:ext cx="3734316" cy="369332"/>
              </a:xfrm>
              <a:prstGeom prst="rect">
                <a:avLst/>
              </a:prstGeom>
              <a:solidFill>
                <a:srgbClr val="5AE0BB"/>
              </a:solidFill>
            </p:spPr>
            <p:txBody>
              <a:bodyPr wrap="square">
                <a:spAutoFit/>
              </a:bodyPr>
              <a:lstStyle/>
              <a:p>
                <a:r>
                  <a:rPr lang="en-US" dirty="0">
                    <a:latin typeface="Monaco" pitchFamily="2" charset="77"/>
                  </a:rPr>
                  <a:t>c(1,8,3,6,90,3,2,2,0,8,4)   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8E3831F4-271A-AEB5-11E5-21C86D3DDADC}"/>
                  </a:ext>
                </a:extLst>
              </p:cNvPr>
              <p:cNvSpPr txBox="1"/>
              <p:nvPr/>
            </p:nvSpPr>
            <p:spPr>
              <a:xfrm>
                <a:off x="3896915" y="4472192"/>
                <a:ext cx="3734317" cy="369332"/>
              </a:xfrm>
              <a:prstGeom prst="rect">
                <a:avLst/>
              </a:prstGeom>
              <a:solidFill>
                <a:srgbClr val="5AE0BB"/>
              </a:solidFill>
            </p:spPr>
            <p:txBody>
              <a:bodyPr wrap="square">
                <a:spAutoFit/>
              </a:bodyPr>
              <a:lstStyle>
                <a:defPPr>
                  <a:defRPr lang="en-US"/>
                </a:defPPr>
                <a:lvl1pPr>
                  <a:defRPr>
                    <a:latin typeface="Monaco" pitchFamily="2" charset="77"/>
                  </a:defRPr>
                </a:lvl1pPr>
              </a:lstStyle>
              <a:p>
                <a:r>
                  <a:rPr lang="en-GB" dirty="0" err="1"/>
                  <a:t>seq</a:t>
                </a:r>
                <a:r>
                  <a:rPr lang="en-GB" dirty="0"/>
                  <a:t>(from</a:t>
                </a:r>
                <a:r>
                  <a:rPr lang="en-GB" dirty="0">
                    <a:solidFill>
                      <a:srgbClr val="666666"/>
                    </a:solidFill>
                    <a:effectLst/>
                  </a:rPr>
                  <a:t>=</a:t>
                </a:r>
                <a:r>
                  <a:rPr lang="en-GB" dirty="0">
                    <a:solidFill>
                      <a:srgbClr val="208050"/>
                    </a:solidFill>
                    <a:effectLst/>
                  </a:rPr>
                  <a:t>1</a:t>
                </a:r>
                <a:r>
                  <a:rPr lang="en-GB" dirty="0"/>
                  <a:t>, to</a:t>
                </a:r>
                <a:r>
                  <a:rPr lang="en-GB" dirty="0">
                    <a:solidFill>
                      <a:srgbClr val="666666"/>
                    </a:solidFill>
                    <a:effectLst/>
                  </a:rPr>
                  <a:t>=</a:t>
                </a:r>
                <a:r>
                  <a:rPr lang="en-GB" dirty="0">
                    <a:solidFill>
                      <a:srgbClr val="208050"/>
                    </a:solidFill>
                    <a:effectLst/>
                  </a:rPr>
                  <a:t>10</a:t>
                </a:r>
                <a:r>
                  <a:rPr lang="en-GB" dirty="0"/>
                  <a:t>, by</a:t>
                </a:r>
                <a:r>
                  <a:rPr lang="en-GB" dirty="0">
                    <a:solidFill>
                      <a:srgbClr val="666666"/>
                    </a:solidFill>
                    <a:effectLst/>
                  </a:rPr>
                  <a:t>=</a:t>
                </a:r>
                <a:r>
                  <a:rPr lang="en-GB" dirty="0">
                    <a:solidFill>
                      <a:srgbClr val="208050"/>
                    </a:solidFill>
                  </a:rPr>
                  <a:t>2</a:t>
                </a:r>
                <a:r>
                  <a:rPr lang="en-GB" dirty="0"/>
                  <a:t>)</a:t>
                </a:r>
                <a:endParaRPr lang="en-US" dirty="0"/>
              </a:p>
            </p:txBody>
          </p:sp>
        </p:grp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57825E-0BA2-7994-2B4B-932D4236424D}"/>
                </a:ext>
              </a:extLst>
            </p:cNvPr>
            <p:cNvSpPr txBox="1"/>
            <p:nvPr/>
          </p:nvSpPr>
          <p:spPr>
            <a:xfrm>
              <a:off x="4061895" y="4037671"/>
              <a:ext cx="1810267" cy="46166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2400" dirty="0"/>
                <a:t>Examples…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164294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35EE-C063-C340-B48F-09D9AE08B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data – the easy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29C0A-29C0-F740-94FE-6D2A943F85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Most often you will need to read external data into R</a:t>
            </a:r>
          </a:p>
          <a:p>
            <a:r>
              <a:rPr lang="en-US" dirty="0"/>
              <a:t>You can use </a:t>
            </a:r>
            <a:r>
              <a:rPr lang="en-US" dirty="0" err="1"/>
              <a:t>Rstudio</a:t>
            </a:r>
            <a:r>
              <a:rPr lang="en-US" dirty="0"/>
              <a:t> to do this: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99BEA6C-7809-C746-B2ED-18733E9BF9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2035" y="2859641"/>
            <a:ext cx="6464300" cy="3810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978C5C1-9AE2-E24A-BBD0-93ED579ED10E}"/>
              </a:ext>
            </a:extLst>
          </p:cNvPr>
          <p:cNvSpPr txBox="1"/>
          <p:nvPr/>
        </p:nvSpPr>
        <p:spPr>
          <a:xfrm>
            <a:off x="7587603" y="3841311"/>
            <a:ext cx="36823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 good way to learn at first (as it will print code to console) but not as flexible as learning functions to read data</a:t>
            </a:r>
          </a:p>
        </p:txBody>
      </p:sp>
    </p:spTree>
    <p:extLst>
      <p:ext uri="{BB962C8B-B14F-4D97-AF65-F5344CB8AC3E}">
        <p14:creationId xmlns:p14="http://schemas.microsoft.com/office/powerpoint/2010/main" val="22606887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35EE-C063-C340-B48F-09D9AE08B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in data – the better way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29C0A-29C0-F740-94FE-6D2A943F8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738" y="2051785"/>
            <a:ext cx="7877174" cy="4155045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Many different functions and ways exist</a:t>
            </a:r>
          </a:p>
          <a:p>
            <a:pPr>
              <a:spcAft>
                <a:spcPts val="1200"/>
              </a:spcAft>
            </a:pPr>
            <a:r>
              <a:rPr lang="en-US" dirty="0"/>
              <a:t>For csv files a great function is  </a:t>
            </a:r>
            <a:r>
              <a:rPr lang="en-US" dirty="0" err="1">
                <a:latin typeface="Monaco" pitchFamily="2" charset="77"/>
              </a:rPr>
              <a:t>read.csv</a:t>
            </a:r>
            <a:r>
              <a:rPr lang="en-US" dirty="0">
                <a:latin typeface="Monaco" pitchFamily="2" charset="77"/>
              </a:rPr>
              <a:t>()</a:t>
            </a:r>
          </a:p>
          <a:p>
            <a:pPr>
              <a:spcAft>
                <a:spcPts val="1200"/>
              </a:spcAft>
            </a:pPr>
            <a:r>
              <a:rPr lang="en-US" dirty="0"/>
              <a:t>For most tables csv or not </a:t>
            </a:r>
            <a:r>
              <a:rPr lang="en-US" dirty="0" err="1">
                <a:latin typeface="Monaco" pitchFamily="2" charset="77"/>
              </a:rPr>
              <a:t>read.table</a:t>
            </a:r>
            <a:r>
              <a:rPr lang="en-US" dirty="0">
                <a:latin typeface="Monaco" pitchFamily="2" charset="77"/>
              </a:rPr>
              <a:t>() </a:t>
            </a:r>
            <a:r>
              <a:rPr lang="en-US" dirty="0"/>
              <a:t>is great, but usually needs some additional arguments to get it completely right</a:t>
            </a:r>
            <a:endParaRPr lang="en-US" dirty="0">
              <a:latin typeface="Monaco" pitchFamily="2" charset="77"/>
              <a:cs typeface="Calibri" panose="020F0502020204030204" pitchFamily="34" charset="0"/>
            </a:endParaRPr>
          </a:p>
          <a:p>
            <a:pPr>
              <a:spcAft>
                <a:spcPts val="1200"/>
              </a:spcAft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 will automatically look in your project directory for files</a:t>
            </a:r>
          </a:p>
        </p:txBody>
      </p:sp>
      <p:pic>
        <p:nvPicPr>
          <p:cNvPr id="1026" name="Picture 2" descr="What is Data: Types of Data, and How to Analyze Data?">
            <a:extLst>
              <a:ext uri="{FF2B5EF4-FFF2-40B4-BE49-F238E27FC236}">
                <a16:creationId xmlns:a16="http://schemas.microsoft.com/office/drawing/2014/main" id="{B4C33484-F1D9-681A-8551-C84E0F8739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15375" y="3077016"/>
            <a:ext cx="3276599" cy="2104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899142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20" y="178523"/>
            <a:ext cx="9895951" cy="10336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Learning objectives and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150" y="1889766"/>
            <a:ext cx="9724031" cy="4125588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b="1" dirty="0"/>
              <a:t>By the end of this session you should be able to:</a:t>
            </a:r>
          </a:p>
          <a:p>
            <a:r>
              <a:rPr lang="en-US" dirty="0"/>
              <a:t>Understand what R is and how to interact with it</a:t>
            </a:r>
          </a:p>
          <a:p>
            <a:r>
              <a:rPr lang="en-US" dirty="0"/>
              <a:t>Use R Studio as an interface and project management system</a:t>
            </a:r>
          </a:p>
          <a:p>
            <a:r>
              <a:rPr lang="en-US" dirty="0"/>
              <a:t>Understand data types, structures and functions in R</a:t>
            </a:r>
          </a:p>
          <a:p>
            <a:r>
              <a:rPr lang="en-US" dirty="0"/>
              <a:t>Read in and manipulate data in R</a:t>
            </a:r>
          </a:p>
          <a:p>
            <a:r>
              <a:rPr lang="en-US" dirty="0"/>
              <a:t>Use R to draw simple plots</a:t>
            </a:r>
          </a:p>
          <a:p>
            <a:r>
              <a:rPr lang="en-US" dirty="0"/>
              <a:t>Install and load packages in R</a:t>
            </a:r>
          </a:p>
        </p:txBody>
      </p:sp>
    </p:spTree>
    <p:extLst>
      <p:ext uri="{BB962C8B-B14F-4D97-AF65-F5344CB8AC3E}">
        <p14:creationId xmlns:p14="http://schemas.microsoft.com/office/powerpoint/2010/main" val="29474863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235EE-C063-C340-B48F-09D9AE08B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D29C0A-29C0-F740-94FE-6D2A943F85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30" y="2154238"/>
            <a:ext cx="11252758" cy="1408670"/>
          </a:xfrm>
        </p:spPr>
        <p:txBody>
          <a:bodyPr/>
          <a:lstStyle/>
          <a:p>
            <a:r>
              <a:rPr lang="en-US" dirty="0"/>
              <a:t>ggplot2 package is gold standard but we’ll start with </a:t>
            </a:r>
            <a:r>
              <a:rPr lang="en-US" dirty="0" err="1"/>
              <a:t>baseR</a:t>
            </a:r>
            <a:endParaRPr lang="en-US" dirty="0"/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Many simple plots with </a:t>
            </a:r>
            <a:r>
              <a:rPr lang="en-US" dirty="0">
                <a:latin typeface="Monaco" pitchFamily="2" charset="77"/>
              </a:rPr>
              <a:t>plot()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,</a:t>
            </a:r>
            <a:r>
              <a:rPr lang="en-US" dirty="0">
                <a:latin typeface="Monaco" pitchFamily="2" charset="77"/>
              </a:rPr>
              <a:t> boxplot()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and </a:t>
            </a:r>
            <a:r>
              <a:rPr lang="en-US" dirty="0">
                <a:latin typeface="Monaco" pitchFamily="2" charset="77"/>
              </a:rPr>
              <a:t>hist() 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functions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91A19A-6C66-E1D2-A110-97BDDD6549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9195" y="3873970"/>
            <a:ext cx="3617725" cy="27708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DD1499A-115E-22CC-690C-404B6CEDF2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8808" y="3793094"/>
            <a:ext cx="3669429" cy="27577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8818280-C7D0-F459-1A07-8351C075B2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8577" y="3806224"/>
            <a:ext cx="3886200" cy="3038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99593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C0EF7-F503-0747-9C1E-2BF21C56B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4C00F-B5AF-BB4A-BED0-342364A04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874" y="1864826"/>
            <a:ext cx="7734301" cy="4650274"/>
          </a:xfrm>
        </p:spPr>
        <p:txBody>
          <a:bodyPr>
            <a:normAutofit/>
          </a:bodyPr>
          <a:lstStyle/>
          <a:p>
            <a:r>
              <a:rPr lang="en-US" dirty="0"/>
              <a:t>Packages contain additional functions, data and documentation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Can be installed from the Comprehensive R Network (CRAN)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Over 18,357 currently listed</a:t>
            </a: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Other repositories include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Github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BioConductor</a:t>
            </a: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Packages only need installing once, </a:t>
            </a:r>
            <a:r>
              <a:rPr lang="en-US" b="1" dirty="0">
                <a:latin typeface="Calibri" panose="020F0502020204030204" pitchFamily="34" charset="0"/>
                <a:cs typeface="Calibri" panose="020F0502020204030204" pitchFamily="34" charset="0"/>
              </a:rPr>
              <a:t>but must be loaded into your environment every time you restart your R </a:t>
            </a:r>
            <a:r>
              <a:rPr lang="en-US" b="1" dirty="0" err="1">
                <a:latin typeface="Calibri" panose="020F0502020204030204" pitchFamily="34" charset="0"/>
                <a:cs typeface="Calibri" panose="020F0502020204030204" pitchFamily="34" charset="0"/>
              </a:rPr>
              <a:t>sessison</a:t>
            </a:r>
            <a:endParaRPr lang="en-US" b="1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 descr="How to Make a R package in Rstudio">
            <a:extLst>
              <a:ext uri="{FF2B5EF4-FFF2-40B4-BE49-F238E27FC236}">
                <a16:creationId xmlns:a16="http://schemas.microsoft.com/office/drawing/2014/main" id="{8A396822-533D-C548-95A5-7C5A551320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3201" y="2775909"/>
            <a:ext cx="2925388" cy="2828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3456116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1C0EF7-F503-0747-9C1E-2BF21C56B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time…</a:t>
            </a:r>
          </a:p>
        </p:txBody>
      </p:sp>
      <p:pic>
        <p:nvPicPr>
          <p:cNvPr id="5" name="Picture 4" descr="Worker typing on laptop">
            <a:extLst>
              <a:ext uri="{FF2B5EF4-FFF2-40B4-BE49-F238E27FC236}">
                <a16:creationId xmlns:a16="http://schemas.microsoft.com/office/drawing/2014/main" id="{2B5F558F-7D9D-C100-806E-70C31296E4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8051" y="1648781"/>
            <a:ext cx="6641561" cy="498062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D4C00F-B5AF-BB4A-BED0-342364A041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637" y="2164864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R studio and we will work through some examples together</a:t>
            </a:r>
          </a:p>
        </p:txBody>
      </p:sp>
    </p:spTree>
    <p:extLst>
      <p:ext uri="{BB962C8B-B14F-4D97-AF65-F5344CB8AC3E}">
        <p14:creationId xmlns:p14="http://schemas.microsoft.com/office/powerpoint/2010/main" val="411655416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1390" y="1928812"/>
            <a:ext cx="10691409" cy="4814887"/>
          </a:xfrm>
        </p:spPr>
        <p:txBody>
          <a:bodyPr>
            <a:normAutofit lnSpcReduction="1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Clear your environment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Create a data frame with 3 variables, one character, one numeric and one logical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Save the data frame to your project directory then remove in from your R environment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Read the data frame that you saved back into R using the </a:t>
            </a:r>
            <a:r>
              <a:rPr lang="en-US" sz="2400" dirty="0" err="1"/>
              <a:t>read.csv</a:t>
            </a:r>
            <a:r>
              <a:rPr lang="en-US" sz="2400"/>
              <a:t>() function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b="1" dirty="0"/>
              <a:t>BONUS</a:t>
            </a:r>
            <a:r>
              <a:rPr lang="en-US" sz="2400" dirty="0"/>
              <a:t>: Remove the </a:t>
            </a:r>
            <a:r>
              <a:rPr lang="en-US" sz="2400" dirty="0" err="1"/>
              <a:t>dataframe</a:t>
            </a:r>
            <a:r>
              <a:rPr lang="en-US" sz="2400" dirty="0"/>
              <a:t> you created from your R environment again and read it back in using </a:t>
            </a:r>
            <a:r>
              <a:rPr lang="en-US" sz="2400" dirty="0" err="1"/>
              <a:t>read.table</a:t>
            </a:r>
            <a:r>
              <a:rPr lang="en-US" sz="2400" dirty="0"/>
              <a:t>(), see if you can troubleshoot the options to get the data read in correctly.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Create 2 numeric vectors and make a scatter plot of them, give your plot a title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dirty="0"/>
              <a:t>Load the iris data and make some boxplots of the different variables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sz="2400" b="1" dirty="0"/>
              <a:t>BONUS</a:t>
            </a:r>
            <a:r>
              <a:rPr lang="en-US" sz="2400" dirty="0"/>
              <a:t>: Add axis labels and a title to one of your boxplots</a:t>
            </a:r>
          </a:p>
        </p:txBody>
      </p:sp>
    </p:spTree>
    <p:extLst>
      <p:ext uri="{BB962C8B-B14F-4D97-AF65-F5344CB8AC3E}">
        <p14:creationId xmlns:p14="http://schemas.microsoft.com/office/powerpoint/2010/main" val="15503235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7920" y="178523"/>
            <a:ext cx="9895951" cy="103366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Learning objectives and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150" y="1889766"/>
            <a:ext cx="9724031" cy="4125588"/>
          </a:xfrm>
        </p:spPr>
        <p:txBody>
          <a:bodyPr anchor="ctr">
            <a:normAutofit/>
          </a:bodyPr>
          <a:lstStyle/>
          <a:p>
            <a:pPr marL="0" indent="0">
              <a:spcAft>
                <a:spcPts val="1800"/>
              </a:spcAft>
              <a:buNone/>
            </a:pPr>
            <a:r>
              <a:rPr lang="en-US" b="1" dirty="0"/>
              <a:t>By the end of this session you should be able to:</a:t>
            </a:r>
          </a:p>
          <a:p>
            <a:r>
              <a:rPr lang="en-US" dirty="0"/>
              <a:t>Understand what R is and how to interact with it</a:t>
            </a:r>
          </a:p>
          <a:p>
            <a:r>
              <a:rPr lang="en-US" dirty="0"/>
              <a:t>Use R Studio as an interface and project management system</a:t>
            </a:r>
          </a:p>
          <a:p>
            <a:r>
              <a:rPr lang="en-US" dirty="0"/>
              <a:t>Understand data types, structures and functions in R</a:t>
            </a:r>
          </a:p>
          <a:p>
            <a:r>
              <a:rPr lang="en-US" dirty="0"/>
              <a:t>Read in and manipulate data in R</a:t>
            </a:r>
          </a:p>
          <a:p>
            <a:r>
              <a:rPr lang="en-US" dirty="0"/>
              <a:t>Use R to draw simple plots</a:t>
            </a:r>
          </a:p>
          <a:p>
            <a:r>
              <a:rPr lang="en-US" dirty="0"/>
              <a:t>Install and load packages in R</a:t>
            </a:r>
          </a:p>
        </p:txBody>
      </p:sp>
    </p:spTree>
    <p:extLst>
      <p:ext uri="{BB962C8B-B14F-4D97-AF65-F5344CB8AC3E}">
        <p14:creationId xmlns:p14="http://schemas.microsoft.com/office/powerpoint/2010/main" val="23597244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F25009-9A28-6A43-BBF1-7150F641C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further tips for learning 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1B4AB6-ACA1-8049-8AC5-5FA5738828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2462" y="2815925"/>
            <a:ext cx="7729538" cy="28061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Experiment – not much can go horribly wrong!</a:t>
            </a:r>
          </a:p>
          <a:p>
            <a:r>
              <a:rPr lang="en-US" dirty="0"/>
              <a:t>Practice, practice, practice</a:t>
            </a:r>
          </a:p>
          <a:p>
            <a:r>
              <a:rPr lang="en-US" dirty="0"/>
              <a:t>There is no one single right way</a:t>
            </a:r>
          </a:p>
          <a:p>
            <a:r>
              <a:rPr lang="en-US" dirty="0"/>
              <a:t>Use resources online – Google, </a:t>
            </a:r>
            <a:r>
              <a:rPr lang="en-US" dirty="0" err="1"/>
              <a:t>Stackoverflow</a:t>
            </a:r>
            <a:r>
              <a:rPr lang="en-US" dirty="0"/>
              <a:t>, R forums</a:t>
            </a:r>
          </a:p>
          <a:p>
            <a:r>
              <a:rPr lang="en-US" dirty="0"/>
              <a:t>Take a break – a walk and a cup of tea do wonders</a:t>
            </a:r>
          </a:p>
        </p:txBody>
      </p:sp>
      <p:pic>
        <p:nvPicPr>
          <p:cNvPr id="12290" name="Picture 2" descr="How Much Caffeine Is In a Cup of Tea? | 9 Dragons Tea">
            <a:extLst>
              <a:ext uri="{FF2B5EF4-FFF2-40B4-BE49-F238E27FC236}">
                <a16:creationId xmlns:a16="http://schemas.microsoft.com/office/drawing/2014/main" id="{7BDFFB2D-E1C2-4FB1-E9EB-EFBD036565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19" r="9294" b="6515"/>
          <a:stretch/>
        </p:blipFill>
        <p:spPr bwMode="auto">
          <a:xfrm>
            <a:off x="185738" y="2424306"/>
            <a:ext cx="4049276" cy="3589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486831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8CE1-0E9E-B545-A478-962E00AE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                                            Next Time…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0C2F-9CA5-C648-8C94-E5038C6B3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24499" y="2888735"/>
            <a:ext cx="5133975" cy="1603375"/>
          </a:xfrm>
        </p:spPr>
        <p:txBody>
          <a:bodyPr/>
          <a:lstStyle/>
          <a:p>
            <a:r>
              <a:rPr lang="en-GB" dirty="0" err="1"/>
              <a:t>TidyR</a:t>
            </a:r>
            <a:r>
              <a:rPr lang="en-GB" dirty="0"/>
              <a:t> packages</a:t>
            </a:r>
          </a:p>
          <a:p>
            <a:r>
              <a:rPr lang="en-GB" dirty="0"/>
              <a:t>Data manipulation</a:t>
            </a:r>
          </a:p>
          <a:p>
            <a:r>
              <a:rPr lang="en-GB" dirty="0"/>
              <a:t>Advanced plotting with ggplot2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ED2070-CDB8-9CA7-588A-5D8A3F8AE0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7198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56118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8CE1-0E9E-B545-A478-962E00AE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0C2F-9CA5-C648-8C94-E5038C6B3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7789" y="2111117"/>
            <a:ext cx="8943461" cy="3769240"/>
          </a:xfrm>
        </p:spPr>
        <p:txBody>
          <a:bodyPr/>
          <a:lstStyle/>
          <a:p>
            <a:r>
              <a:rPr lang="en-GB" dirty="0"/>
              <a:t>Homework for this workshop is provided as a </a:t>
            </a:r>
            <a:r>
              <a:rPr lang="en-GB" dirty="0" err="1"/>
              <a:t>jupyter</a:t>
            </a:r>
            <a:r>
              <a:rPr lang="en-GB" dirty="0"/>
              <a:t> notebook on Moodle</a:t>
            </a:r>
          </a:p>
          <a:p>
            <a:r>
              <a:rPr lang="en-GB" dirty="0"/>
              <a:t>Please complete the homework for next session</a:t>
            </a:r>
          </a:p>
          <a:p>
            <a:endParaRPr lang="en-GB" dirty="0"/>
          </a:p>
        </p:txBody>
      </p:sp>
      <p:pic>
        <p:nvPicPr>
          <p:cNvPr id="2050" name="Picture 2" descr="How Much Homework Is Too Much? | Strategy Education">
            <a:extLst>
              <a:ext uri="{FF2B5EF4-FFF2-40B4-BE49-F238E27FC236}">
                <a16:creationId xmlns:a16="http://schemas.microsoft.com/office/drawing/2014/main" id="{5F8B9123-05F7-E953-8FCE-A07A934E71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7789" y="3944378"/>
            <a:ext cx="5276850" cy="263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CE6839E-19BE-6EDD-C8F9-677F7D82F39A}"/>
              </a:ext>
            </a:extLst>
          </p:cNvPr>
          <p:cNvSpPr txBox="1"/>
          <p:nvPr/>
        </p:nvSpPr>
        <p:spPr>
          <a:xfrm>
            <a:off x="8848468" y="2491858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record your attendance:</a:t>
            </a:r>
          </a:p>
        </p:txBody>
      </p:sp>
      <p:pic>
        <p:nvPicPr>
          <p:cNvPr id="6" name="Picture 2" descr="QR code for scanning">
            <a:extLst>
              <a:ext uri="{FF2B5EF4-FFF2-40B4-BE49-F238E27FC236}">
                <a16:creationId xmlns:a16="http://schemas.microsoft.com/office/drawing/2014/main" id="{53D1526B-22B1-2382-3F50-804F912CA6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4666" y="2910810"/>
            <a:ext cx="2986087" cy="29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F2E7E-B95B-C244-B275-80BC542CD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EB502C-E88E-FC4E-8B63-59BF02EDC4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7761768" cy="4351338"/>
          </a:xfrm>
        </p:spPr>
        <p:txBody>
          <a:bodyPr/>
          <a:lstStyle/>
          <a:p>
            <a:r>
              <a:rPr lang="en-US" dirty="0"/>
              <a:t>Freely available programming language</a:t>
            </a:r>
          </a:p>
          <a:p>
            <a:r>
              <a:rPr lang="en-US" dirty="0"/>
              <a:t>Developed in early 1990s, established as open source in 1995</a:t>
            </a:r>
          </a:p>
          <a:p>
            <a:r>
              <a:rPr lang="en-US" dirty="0"/>
              <a:t>An </a:t>
            </a:r>
            <a:r>
              <a:rPr lang="en-US" u="sng" dirty="0"/>
              <a:t>environment</a:t>
            </a:r>
            <a:r>
              <a:rPr lang="en-US" dirty="0"/>
              <a:t> for statistical computation and visualization</a:t>
            </a:r>
          </a:p>
          <a:p>
            <a:pPr lvl="1"/>
            <a:r>
              <a:rPr lang="en-US" dirty="0"/>
              <a:t>Interactive, interpreted language</a:t>
            </a:r>
          </a:p>
          <a:p>
            <a:pPr lvl="1"/>
            <a:r>
              <a:rPr lang="en-US" dirty="0"/>
              <a:t>Efficient data handling and storage</a:t>
            </a:r>
          </a:p>
          <a:p>
            <a:pPr lvl="1"/>
            <a:r>
              <a:rPr lang="en-US" dirty="0"/>
              <a:t>Collection of tools for data analysis</a:t>
            </a:r>
          </a:p>
          <a:p>
            <a:pPr lvl="1"/>
            <a:r>
              <a:rPr lang="en-US" dirty="0"/>
              <a:t>Dedicated visualization and graphics tools</a:t>
            </a:r>
          </a:p>
          <a:p>
            <a:pPr lvl="1"/>
            <a:r>
              <a:rPr lang="en-US" dirty="0"/>
              <a:t>Simple programming language</a:t>
            </a:r>
          </a:p>
        </p:txBody>
      </p:sp>
    </p:spTree>
    <p:extLst>
      <p:ext uri="{BB962C8B-B14F-4D97-AF65-F5344CB8AC3E}">
        <p14:creationId xmlns:p14="http://schemas.microsoft.com/office/powerpoint/2010/main" val="278578593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678B69-172B-3C46-BF97-01B2880C6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use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2BFB5C-E4FA-4242-80E2-60524330CB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 is a major component of the bioinformatic toolkit</a:t>
            </a:r>
          </a:p>
          <a:p>
            <a:r>
              <a:rPr lang="en-US" dirty="0"/>
              <a:t>It is explicitly designed for </a:t>
            </a:r>
            <a:r>
              <a:rPr lang="en-US" u="sng" dirty="0"/>
              <a:t>handling data in data frames</a:t>
            </a:r>
          </a:p>
          <a:p>
            <a:r>
              <a:rPr lang="en-US" dirty="0"/>
              <a:t>Free, widely used and well-supported</a:t>
            </a:r>
          </a:p>
          <a:p>
            <a:pPr lvl="1"/>
            <a:r>
              <a:rPr lang="en-US" dirty="0"/>
              <a:t>Of 60,000 ecology &amp; evolution papers R used by 60% (Lai et al 2019)</a:t>
            </a:r>
          </a:p>
          <a:p>
            <a:r>
              <a:rPr lang="en-US" dirty="0"/>
              <a:t>Increasingly used in data science for major tech companies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6AC1C31-9F44-E040-9E74-B7A38986E6A9}"/>
              </a:ext>
            </a:extLst>
          </p:cNvPr>
          <p:cNvGrpSpPr/>
          <p:nvPr/>
        </p:nvGrpSpPr>
        <p:grpSpPr>
          <a:xfrm>
            <a:off x="1796901" y="4786422"/>
            <a:ext cx="7134448" cy="1976903"/>
            <a:chOff x="212650" y="4648199"/>
            <a:chExt cx="7821462" cy="2167270"/>
          </a:xfrm>
        </p:grpSpPr>
        <p:pic>
          <p:nvPicPr>
            <p:cNvPr id="2056" name="Picture 8" descr="Who Made That Twitter Bird? - The New York Times">
              <a:extLst>
                <a:ext uri="{FF2B5EF4-FFF2-40B4-BE49-F238E27FC236}">
                  <a16:creationId xmlns:a16="http://schemas.microsoft.com/office/drawing/2014/main" id="{94C9ED94-A280-E548-82FC-88F83FFC801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753317" y="4648199"/>
              <a:ext cx="2690316" cy="1954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0" name="Picture 2" descr="Facebook logo and symbol, meaning, history, PNG">
              <a:extLst>
                <a:ext uri="{FF2B5EF4-FFF2-40B4-BE49-F238E27FC236}">
                  <a16:creationId xmlns:a16="http://schemas.microsoft.com/office/drawing/2014/main" id="{4D3F14A4-5414-A74F-94C8-8C8EB5922C5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650" y="4706679"/>
              <a:ext cx="3033823" cy="189613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4" name="Picture 6" descr="Airbnb Logo PNG Transparent &amp;amp; SVG Vector - Freebie Supply">
              <a:extLst>
                <a:ext uri="{FF2B5EF4-FFF2-40B4-BE49-F238E27FC236}">
                  <a16:creationId xmlns:a16="http://schemas.microsoft.com/office/drawing/2014/main" id="{5219C5BA-7AC3-7C4E-A10D-35DD4B1FE97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69163" y="4706679"/>
              <a:ext cx="1954619" cy="195461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58" name="Picture 10" descr="Yes, Google has a new logo – but why?">
              <a:extLst>
                <a:ext uri="{FF2B5EF4-FFF2-40B4-BE49-F238E27FC236}">
                  <a16:creationId xmlns:a16="http://schemas.microsoft.com/office/drawing/2014/main" id="{21821AFB-2F4E-B54D-BB4A-D9AFB787056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866842" y="4648199"/>
              <a:ext cx="2167270" cy="2167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9674146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96CF4D-754D-4D46-8E0E-D7D980EAD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Interacting with the R environment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7CDF6E-12BA-D34F-B3E0-51D6C81864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base R directly – i.e. via Windows/Mac OS X GUI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231E0BE-F1C7-5A41-8025-7CA67D58A5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0890" y="2371053"/>
            <a:ext cx="4965110" cy="43088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EB4FCB-1C47-2C47-AF1F-BE2E0B5B3385}"/>
              </a:ext>
            </a:extLst>
          </p:cNvPr>
          <p:cNvSpPr txBox="1"/>
          <p:nvPr/>
        </p:nvSpPr>
        <p:spPr>
          <a:xfrm>
            <a:off x="6836735" y="3770461"/>
            <a:ext cx="3451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https://</a:t>
            </a:r>
            <a:r>
              <a:rPr lang="en-US" sz="2400" dirty="0" err="1"/>
              <a:t>cran.r-project.org</a:t>
            </a:r>
            <a:r>
              <a:rPr lang="en-US" sz="24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7385340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C5D5D3-7EA5-FB42-9E35-B6D39E27A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 Studio &amp; why use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4627A0-261B-4248-BECF-C512B1A8E2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5348" y="2161386"/>
            <a:ext cx="7105651" cy="3910802"/>
          </a:xfrm>
        </p:spPr>
        <p:txBody>
          <a:bodyPr>
            <a:normAutofit fontScale="92500" lnSpcReduction="20000"/>
          </a:bodyPr>
          <a:lstStyle/>
          <a:p>
            <a:pPr>
              <a:lnSpc>
                <a:spcPct val="140000"/>
              </a:lnSpc>
            </a:pPr>
            <a:r>
              <a:rPr lang="en-US" sz="3000" dirty="0"/>
              <a:t>IDE (integrated development environment)</a:t>
            </a:r>
          </a:p>
          <a:p>
            <a:pPr>
              <a:lnSpc>
                <a:spcPct val="140000"/>
              </a:lnSpc>
            </a:pPr>
            <a:r>
              <a:rPr lang="en-US" sz="3000" dirty="0"/>
              <a:t>Open source (but paid options available)</a:t>
            </a:r>
          </a:p>
          <a:p>
            <a:pPr>
              <a:lnSpc>
                <a:spcPct val="140000"/>
              </a:lnSpc>
            </a:pPr>
            <a:r>
              <a:rPr lang="en-US" sz="3000" dirty="0"/>
              <a:t>Standardizes R interface across platforms</a:t>
            </a:r>
          </a:p>
          <a:p>
            <a:pPr>
              <a:lnSpc>
                <a:spcPct val="140000"/>
              </a:lnSpc>
            </a:pPr>
            <a:r>
              <a:rPr lang="en-US" sz="3000" dirty="0"/>
              <a:t>Lots of powerful features that makes using R straightforward</a:t>
            </a:r>
          </a:p>
          <a:p>
            <a:pPr>
              <a:lnSpc>
                <a:spcPct val="140000"/>
              </a:lnSpc>
            </a:pPr>
            <a:r>
              <a:rPr lang="en-US" sz="3000" dirty="0"/>
              <a:t>Excellent project management tools</a:t>
            </a:r>
          </a:p>
          <a:p>
            <a:pPr>
              <a:lnSpc>
                <a:spcPct val="140000"/>
              </a:lnSpc>
            </a:pPr>
            <a:endParaRPr lang="en-US" dirty="0"/>
          </a:p>
        </p:txBody>
      </p:sp>
      <p:pic>
        <p:nvPicPr>
          <p:cNvPr id="5" name="Picture 2" descr="RStudio | Open source &amp;amp; professional software for data science teams -  RStudio">
            <a:extLst>
              <a:ext uri="{FF2B5EF4-FFF2-40B4-BE49-F238E27FC236}">
                <a16:creationId xmlns:a16="http://schemas.microsoft.com/office/drawing/2014/main" id="{F93A91CA-7C31-79C3-986A-E659388D68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53475" y="3145139"/>
            <a:ext cx="3155910" cy="11074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E7CC6A1-FDE1-C0D2-1896-F20D8B884240}"/>
              </a:ext>
            </a:extLst>
          </p:cNvPr>
          <p:cNvSpPr txBox="1"/>
          <p:nvPr/>
        </p:nvSpPr>
        <p:spPr>
          <a:xfrm>
            <a:off x="9344931" y="4252622"/>
            <a:ext cx="2392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err="1"/>
              <a:t>www.rstudio.com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984691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A5B714-AD4E-DAC9-C67E-9128267E94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02" y="1524172"/>
            <a:ext cx="8916745" cy="522829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EC5D5D3-7EA5-FB42-9E35-B6D39E27AE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 Studio interface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A90BD2-3588-2043-BA7D-8AD01E403E44}"/>
              </a:ext>
            </a:extLst>
          </p:cNvPr>
          <p:cNvSpPr txBox="1"/>
          <p:nvPr/>
        </p:nvSpPr>
        <p:spPr>
          <a:xfrm>
            <a:off x="2023124" y="2847549"/>
            <a:ext cx="8217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Scripts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A066856-0CF3-584B-A95F-DBE69ABC62E0}"/>
              </a:ext>
            </a:extLst>
          </p:cNvPr>
          <p:cNvSpPr txBox="1"/>
          <p:nvPr/>
        </p:nvSpPr>
        <p:spPr>
          <a:xfrm>
            <a:off x="6051539" y="3032215"/>
            <a:ext cx="14123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Environment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8A593D-BD3A-BA44-B1EC-E2E5A47EADDB}"/>
              </a:ext>
            </a:extLst>
          </p:cNvPr>
          <p:cNvSpPr txBox="1"/>
          <p:nvPr/>
        </p:nvSpPr>
        <p:spPr>
          <a:xfrm>
            <a:off x="5895951" y="4892339"/>
            <a:ext cx="1723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Files/Plots/Help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69BA6CF-0F1F-3FE2-F759-9A5E2685B405}"/>
              </a:ext>
            </a:extLst>
          </p:cNvPr>
          <p:cNvSpPr txBox="1"/>
          <p:nvPr/>
        </p:nvSpPr>
        <p:spPr>
          <a:xfrm>
            <a:off x="1710928" y="6044684"/>
            <a:ext cx="111799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Console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78920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80E40-84F3-614A-97C8-81D17210A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note on scripts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AC573F-A8A4-AC4F-BA9B-7922794E92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Scripts act as a record of what we have done</a:t>
            </a:r>
          </a:p>
          <a:p>
            <a:r>
              <a:rPr lang="en-US" dirty="0"/>
              <a:t>Think of it as a live document you can edit and add to</a:t>
            </a:r>
          </a:p>
          <a:p>
            <a:r>
              <a:rPr lang="en-US" dirty="0"/>
              <a:t>Comment, comment, comment!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D63BE23-29F3-F44E-90BF-C138866AF4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11" y="3429000"/>
            <a:ext cx="7899400" cy="26162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DA93EC-A430-8441-8A8B-836F17DEE963}"/>
              </a:ext>
            </a:extLst>
          </p:cNvPr>
          <p:cNvSpPr txBox="1"/>
          <p:nvPr/>
        </p:nvSpPr>
        <p:spPr>
          <a:xfrm>
            <a:off x="8636090" y="3831049"/>
            <a:ext cx="35559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Lines with </a:t>
            </a:r>
            <a:r>
              <a:rPr lang="en-US" sz="2400" dirty="0">
                <a:latin typeface="Monaco" pitchFamily="2" charset="77"/>
              </a:rPr>
              <a:t>#</a:t>
            </a:r>
            <a:r>
              <a:rPr lang="en-US" sz="2400" dirty="0"/>
              <a:t> are comments</a:t>
            </a:r>
          </a:p>
          <a:p>
            <a:r>
              <a:rPr lang="en-US" sz="2400" dirty="0"/>
              <a:t>These are </a:t>
            </a:r>
            <a:r>
              <a:rPr lang="en-US" sz="2400" u="sng" dirty="0"/>
              <a:t>NOT</a:t>
            </a:r>
            <a:r>
              <a:rPr lang="en-US" sz="2400" dirty="0"/>
              <a:t> interpreted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DEA437D-FDE1-354A-BE20-F25886CC3030}"/>
              </a:ext>
            </a:extLst>
          </p:cNvPr>
          <p:cNvSpPr txBox="1"/>
          <p:nvPr/>
        </p:nvSpPr>
        <p:spPr>
          <a:xfrm>
            <a:off x="1051034" y="6197569"/>
            <a:ext cx="6197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To create a script: </a:t>
            </a:r>
            <a:r>
              <a:rPr lang="en-US" sz="2000" dirty="0">
                <a:latin typeface="Monaco" pitchFamily="2" charset="77"/>
              </a:rPr>
              <a:t>File &gt; New File &gt; R Script</a:t>
            </a:r>
          </a:p>
        </p:txBody>
      </p:sp>
    </p:spTree>
    <p:extLst>
      <p:ext uri="{BB962C8B-B14F-4D97-AF65-F5344CB8AC3E}">
        <p14:creationId xmlns:p14="http://schemas.microsoft.com/office/powerpoint/2010/main" val="24900872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90F09-40F2-EE44-9491-AAEAB28E97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R language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81FF49-D9E2-B54D-8481-6D54B5C746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16023" y="3511023"/>
            <a:ext cx="3066020" cy="516818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US" sz="2800" b="1" dirty="0"/>
              <a:t>Data types in R</a:t>
            </a:r>
            <a:endParaRPr lang="en-US" sz="32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9749A8-0D2F-D536-3AB5-6519E4EF1E08}"/>
              </a:ext>
            </a:extLst>
          </p:cNvPr>
          <p:cNvSpPr txBox="1"/>
          <p:nvPr/>
        </p:nvSpPr>
        <p:spPr>
          <a:xfrm>
            <a:off x="655357" y="1988887"/>
            <a:ext cx="773140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2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 panose="020B0600040502020204" pitchFamily="34" charset="0"/>
              </a:rPr>
              <a:t>R is an object-oriented language: an </a:t>
            </a:r>
            <a:r>
              <a:rPr lang="en-GB" sz="2400" b="1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 panose="020B0600040502020204" pitchFamily="34" charset="0"/>
              </a:rPr>
              <a:t>object</a:t>
            </a:r>
            <a:r>
              <a:rPr lang="en-GB" sz="2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Lucida Grande" panose="020B0600040502020204" pitchFamily="34" charset="0"/>
              </a:rPr>
              <a:t> in R is anything (constants, data structures, functions, graphs) that can be assigned to a variable</a:t>
            </a:r>
            <a:endParaRPr lang="en-US" sz="2400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5E471D5-88D6-5961-2ECE-FD1A07E584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7584213"/>
              </p:ext>
            </p:extLst>
          </p:nvPr>
        </p:nvGraphicFramePr>
        <p:xfrm>
          <a:off x="1952625" y="4075041"/>
          <a:ext cx="4143375" cy="237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8825">
                  <a:extLst>
                    <a:ext uri="{9D8B030D-6E8A-4147-A177-3AD203B41FA5}">
                      <a16:colId xmlns:a16="http://schemas.microsoft.com/office/drawing/2014/main" val="2466518213"/>
                    </a:ext>
                  </a:extLst>
                </a:gridCol>
                <a:gridCol w="2114550">
                  <a:extLst>
                    <a:ext uri="{9D8B030D-6E8A-4147-A177-3AD203B41FA5}">
                      <a16:colId xmlns:a16="http://schemas.microsoft.com/office/drawing/2014/main" val="330057395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Data type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Example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4046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numeric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40.5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542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integer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971776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character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“Hedgehog”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82317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factor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“Hedgehog”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4408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dirty="0"/>
                        <a:t>logical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TRUE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721183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8606277"/>
      </p:ext>
    </p:extLst>
  </p:cSld>
  <p:clrMapOvr>
    <a:masterClrMapping/>
  </p:clrMapOvr>
</p:sld>
</file>

<file path=ppt/theme/theme1.xml><?xml version="1.0" encoding="utf-8"?>
<a:theme xmlns:a="http://schemas.openxmlformats.org/drawingml/2006/main" name="Laura's R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46294</TotalTime>
  <Words>2049</Words>
  <Application>Microsoft Macintosh PowerPoint</Application>
  <PresentationFormat>Widescreen</PresentationFormat>
  <Paragraphs>264</Paragraphs>
  <Slides>27</Slides>
  <Notes>10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4" baseType="lpstr">
      <vt:lpstr>Aptos Display</vt:lpstr>
      <vt:lpstr>Arial</vt:lpstr>
      <vt:lpstr>Calibri</vt:lpstr>
      <vt:lpstr>Google Sans</vt:lpstr>
      <vt:lpstr>Lucida Grande</vt:lpstr>
      <vt:lpstr>Monaco</vt:lpstr>
      <vt:lpstr>Laura's R Theme</vt:lpstr>
      <vt:lpstr>PowerPoint Presentation</vt:lpstr>
      <vt:lpstr>Learning objectives and outcomes</vt:lpstr>
      <vt:lpstr>What is R?</vt:lpstr>
      <vt:lpstr>Why use R?</vt:lpstr>
      <vt:lpstr>Interacting with the R environment</vt:lpstr>
      <vt:lpstr>What is R Studio &amp; why use it?</vt:lpstr>
      <vt:lpstr>The R Studio interface</vt:lpstr>
      <vt:lpstr>A note on scripts</vt:lpstr>
      <vt:lpstr>The R language</vt:lpstr>
      <vt:lpstr>Data structures in R</vt:lpstr>
      <vt:lpstr>Vectors</vt:lpstr>
      <vt:lpstr>Matrices </vt:lpstr>
      <vt:lpstr>Data frames</vt:lpstr>
      <vt:lpstr>Practical time…</vt:lpstr>
      <vt:lpstr>Try it yourself tasks:</vt:lpstr>
      <vt:lpstr>Try it yourself tasks:</vt:lpstr>
      <vt:lpstr>An introduction to functions</vt:lpstr>
      <vt:lpstr>Reading in data – the easy way</vt:lpstr>
      <vt:lpstr>Reading in data – the better way</vt:lpstr>
      <vt:lpstr>Plotting data</vt:lpstr>
      <vt:lpstr>R packages</vt:lpstr>
      <vt:lpstr>Practical time…</vt:lpstr>
      <vt:lpstr>Try it yourself tasks:</vt:lpstr>
      <vt:lpstr>Learning objectives and outcomes</vt:lpstr>
      <vt:lpstr>Some further tips for learning R</vt:lpstr>
      <vt:lpstr>                                            Next Time…</vt:lpstr>
      <vt:lpstr>Homework!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 Introduction to R – Part 1</dc:title>
  <dc:creator>Mark Ravinet</dc:creator>
  <cp:lastModifiedBy>Laura Dean (staff)</cp:lastModifiedBy>
  <cp:revision>52</cp:revision>
  <dcterms:created xsi:type="dcterms:W3CDTF">2021-10-27T13:19:54Z</dcterms:created>
  <dcterms:modified xsi:type="dcterms:W3CDTF">2024-10-14T11:42:11Z</dcterms:modified>
</cp:coreProperties>
</file>

<file path=docProps/thumbnail.jpeg>
</file>